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75"/>
  </p:handoutMasterIdLst>
  <p:sldIdLst>
    <p:sldId id="258" r:id="rId2"/>
    <p:sldId id="314" r:id="rId3"/>
    <p:sldId id="307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23" r:id="rId13"/>
    <p:sldId id="324" r:id="rId14"/>
    <p:sldId id="325" r:id="rId15"/>
    <p:sldId id="326" r:id="rId16"/>
    <p:sldId id="384" r:id="rId17"/>
    <p:sldId id="327" r:id="rId18"/>
    <p:sldId id="328" r:id="rId19"/>
    <p:sldId id="329" r:id="rId20"/>
    <p:sldId id="330" r:id="rId21"/>
    <p:sldId id="331" r:id="rId22"/>
    <p:sldId id="332" r:id="rId23"/>
    <p:sldId id="333" r:id="rId24"/>
    <p:sldId id="334" r:id="rId25"/>
    <p:sldId id="335" r:id="rId26"/>
    <p:sldId id="336" r:id="rId27"/>
    <p:sldId id="385" r:id="rId28"/>
    <p:sldId id="338" r:id="rId29"/>
    <p:sldId id="339" r:id="rId30"/>
    <p:sldId id="340" r:id="rId31"/>
    <p:sldId id="341" r:id="rId32"/>
    <p:sldId id="342" r:id="rId33"/>
    <p:sldId id="343" r:id="rId34"/>
    <p:sldId id="344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86" r:id="rId46"/>
    <p:sldId id="355" r:id="rId47"/>
    <p:sldId id="356" r:id="rId48"/>
    <p:sldId id="357" r:id="rId49"/>
    <p:sldId id="358" r:id="rId50"/>
    <p:sldId id="359" r:id="rId51"/>
    <p:sldId id="360" r:id="rId52"/>
    <p:sldId id="387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88" r:id="rId61"/>
    <p:sldId id="369" r:id="rId62"/>
    <p:sldId id="370" r:id="rId63"/>
    <p:sldId id="371" r:id="rId64"/>
    <p:sldId id="372" r:id="rId65"/>
    <p:sldId id="373" r:id="rId66"/>
    <p:sldId id="374" r:id="rId67"/>
    <p:sldId id="375" r:id="rId68"/>
    <p:sldId id="376" r:id="rId69"/>
    <p:sldId id="377" r:id="rId70"/>
    <p:sldId id="389" r:id="rId71"/>
    <p:sldId id="378" r:id="rId72"/>
    <p:sldId id="379" r:id="rId73"/>
    <p:sldId id="383" r:id="rId74"/>
  </p:sldIdLst>
  <p:sldSz cx="9144000" cy="6858000" type="screen4x3"/>
  <p:notesSz cx="6858000" cy="9144000"/>
  <p:embeddedFontLst>
    <p:embeddedFont>
      <p:font typeface="나눔손글씨 펜" panose="020B0600000101010101" charset="-127"/>
      <p:regular r:id="rId76"/>
    </p:embeddedFont>
    <p:embeddedFont>
      <p:font typeface="Cambria Math" panose="02040503050406030204" pitchFamily="18" charset="0"/>
      <p:regular r:id="rId77"/>
    </p:embeddedFont>
    <p:embeddedFont>
      <p:font typeface="HY견고딕" panose="02030600000101010101" pitchFamily="18" charset="-127"/>
      <p:regular r:id="rId78"/>
    </p:embeddedFont>
    <p:embeddedFont>
      <p:font typeface="맑은 고딕" panose="020B0503020000020004" pitchFamily="50" charset="-127"/>
      <p:regular r:id="rId79"/>
      <p:bold r:id="rId8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>
        <p:scale>
          <a:sx n="66" d="100"/>
          <a:sy n="66" d="100"/>
        </p:scale>
        <p:origin x="32" y="2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2025-04-09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2025-04-09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1988840"/>
            <a:ext cx="8784976" cy="1368152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3200" dirty="0"/>
              <a:t>신경망</a:t>
            </a:r>
            <a:r>
              <a:rPr lang="en-US" altLang="ko-KR" sz="3200" dirty="0"/>
              <a:t> </a:t>
            </a:r>
            <a:r>
              <a:rPr lang="ko-KR" altLang="en-US" sz="3200" dirty="0"/>
              <a:t>기초</a:t>
            </a:r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퍼셉트론으로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인식하기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퍼셉트론은</a:t>
            </a:r>
            <a:r>
              <a:rPr lang="ko-KR" altLang="en-US" dirty="0"/>
              <a:t> 이진 분류기</a:t>
            </a:r>
            <a:r>
              <a:rPr lang="en-US" altLang="ko-KR" baseline="-25000" dirty="0"/>
              <a:t>binary classifier</a:t>
            </a:r>
          </a:p>
          <a:p>
            <a:pPr lvl="1"/>
            <a:r>
              <a:rPr lang="ko-KR" altLang="en-US" dirty="0"/>
              <a:t>이진 분류 문제의 예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생산</a:t>
            </a:r>
            <a:r>
              <a:rPr lang="en-US" altLang="ko-KR" dirty="0"/>
              <a:t> </a:t>
            </a:r>
            <a:r>
              <a:rPr lang="ko-KR" altLang="en-US" dirty="0"/>
              <a:t>라인에서</a:t>
            </a:r>
            <a:r>
              <a:rPr lang="en-US" altLang="ko-KR" dirty="0"/>
              <a:t> </a:t>
            </a:r>
            <a:r>
              <a:rPr lang="ko-KR" altLang="en-US" dirty="0"/>
              <a:t>나오는 제품을 우량과 불량으로 구분</a:t>
            </a:r>
            <a:endParaRPr lang="en-US" altLang="ko-KR" dirty="0"/>
          </a:p>
          <a:p>
            <a:pPr lvl="2"/>
            <a:r>
              <a:rPr lang="ko-KR" altLang="en-US" dirty="0"/>
              <a:t>병원에 온 사람을 정상인과 환자로 구분</a:t>
            </a:r>
            <a:endParaRPr lang="en-US" altLang="ko-KR" dirty="0"/>
          </a:p>
          <a:p>
            <a:pPr lvl="2"/>
            <a:r>
              <a:rPr lang="ko-KR" altLang="en-US" dirty="0"/>
              <a:t>내가 등장하는 사진을 구별해 냄</a:t>
            </a:r>
            <a:endParaRPr lang="en-US" altLang="ko-KR" dirty="0"/>
          </a:p>
          <a:p>
            <a:pPr lvl="2"/>
            <a:endParaRPr lang="en-US" altLang="ko-KR" dirty="0"/>
          </a:p>
          <a:p>
            <a:pPr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4-1] </a:t>
            </a:r>
            <a:r>
              <a:rPr lang="ko-KR" altLang="en-US" dirty="0" err="1"/>
              <a:t>퍼셉트론의</a:t>
            </a:r>
            <a:r>
              <a:rPr lang="ko-KR" altLang="en-US" dirty="0"/>
              <a:t> 인식 능력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제품을 크기와 색상을 나타내는 두 개의 특징으로 표현한다고</a:t>
            </a:r>
            <a:r>
              <a:rPr lang="en-US" altLang="ko-KR" dirty="0"/>
              <a:t> </a:t>
            </a:r>
            <a:r>
              <a:rPr lang="ko-KR" altLang="en-US" dirty="0"/>
              <a:t>가정</a:t>
            </a:r>
            <a:r>
              <a:rPr lang="en-US" altLang="ko-KR" dirty="0"/>
              <a:t>(d=2). </a:t>
            </a:r>
            <a:r>
              <a:rPr lang="ko-KR" altLang="en-US" dirty="0"/>
              <a:t>특징 값은 </a:t>
            </a:r>
            <a:r>
              <a:rPr lang="en-US" altLang="ko-KR" dirty="0"/>
              <a:t>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이라 가정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생산 라인에서  제품 </a:t>
            </a:r>
            <a:r>
              <a:rPr lang="en-US" altLang="ko-KR" dirty="0"/>
              <a:t>4</a:t>
            </a:r>
            <a:r>
              <a:rPr lang="ko-KR" altLang="en-US" dirty="0"/>
              <a:t>개를 수집하여 관찰한 결과 다음 데이터를 확보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4-3(a)])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5088414" y="5044246"/>
            <a:ext cx="1080120" cy="35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/>
              <a:t>특징</a:t>
            </a:r>
            <a:r>
              <a:rPr lang="en-US" sz="1600" dirty="0"/>
              <a:t> </a:t>
            </a:r>
            <a:r>
              <a:rPr lang="ko-KR" altLang="en-US" sz="1600" dirty="0"/>
              <a:t>벡터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5088414" y="5429225"/>
            <a:ext cx="3228002" cy="35622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/>
              <a:t>레이블 </a:t>
            </a:r>
            <a:r>
              <a:rPr lang="en-US" altLang="ko-KR" sz="1600" dirty="0"/>
              <a:t>(y=1</a:t>
            </a:r>
            <a:r>
              <a:rPr lang="ko-KR" altLang="en-US" sz="1600" dirty="0"/>
              <a:t>은</a:t>
            </a:r>
            <a:r>
              <a:rPr lang="en-US" altLang="ko-KR" sz="1600" dirty="0"/>
              <a:t> </a:t>
            </a:r>
            <a:r>
              <a:rPr lang="ko-KR" altLang="en-US" sz="1600" dirty="0"/>
              <a:t>불량</a:t>
            </a:r>
            <a:r>
              <a:rPr lang="en-US" altLang="ko-KR" sz="1600" dirty="0"/>
              <a:t>, y=-1</a:t>
            </a:r>
            <a:r>
              <a:rPr lang="ko-KR" altLang="en-US" sz="1600" dirty="0"/>
              <a:t>은</a:t>
            </a:r>
            <a:r>
              <a:rPr lang="en-US" altLang="ko-KR" sz="1600" dirty="0"/>
              <a:t> </a:t>
            </a:r>
            <a:r>
              <a:rPr lang="ko-KR" altLang="en-US" sz="1600" dirty="0"/>
              <a:t>우량</a:t>
            </a:r>
            <a:r>
              <a:rPr lang="en-US" altLang="ko-KR" sz="1600" dirty="0"/>
              <a:t>)</a:t>
            </a:r>
            <a:endParaRPr lang="en-US" sz="1600" dirty="0"/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847091" y="5222356"/>
            <a:ext cx="241323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4847091" y="5607335"/>
            <a:ext cx="241323" cy="0"/>
          </a:xfrm>
          <a:prstGeom prst="straightConnector1">
            <a:avLst/>
          </a:prstGeom>
          <a:ln w="15875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26" y="4077072"/>
            <a:ext cx="2192990" cy="3626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26" y="5107117"/>
            <a:ext cx="3915693" cy="69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2020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퍼셉트론으로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인식하기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4-3(b)]</a:t>
            </a:r>
            <a:r>
              <a:rPr lang="ko-KR" altLang="en-US" dirty="0"/>
              <a:t>는 데이터를 인식하는 </a:t>
            </a:r>
            <a:r>
              <a:rPr lang="ko-KR" altLang="en-US" dirty="0" err="1"/>
              <a:t>퍼셉트론</a:t>
            </a:r>
            <a:endParaRPr lang="en-US" altLang="ko-KR" dirty="0"/>
          </a:p>
          <a:p>
            <a:pPr lvl="1"/>
            <a:r>
              <a:rPr lang="en-US" altLang="ko-KR" b="1" dirty="0"/>
              <a:t>x</a:t>
            </a:r>
            <a:r>
              <a:rPr lang="en-US" altLang="ko-KR" baseline="-25000" dirty="0"/>
              <a:t>2</a:t>
            </a:r>
            <a:r>
              <a:rPr lang="en-US" altLang="ko-KR" dirty="0"/>
              <a:t>=(0,1) </a:t>
            </a:r>
            <a:r>
              <a:rPr lang="ko-KR" altLang="en-US" dirty="0"/>
              <a:t>샘플을 예측해보면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91" y="2204864"/>
            <a:ext cx="6833437" cy="23699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91" y="1703700"/>
            <a:ext cx="5249261" cy="3571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891" y="4867010"/>
            <a:ext cx="7268729" cy="151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5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퍼셉트론으로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인식하기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964488" cy="5688632"/>
          </a:xfrm>
        </p:spPr>
        <p:txBody>
          <a:bodyPr/>
          <a:lstStyle/>
          <a:p>
            <a:r>
              <a:rPr lang="ko-KR" altLang="en-US" dirty="0" err="1"/>
              <a:t>퍼셉트론을</a:t>
            </a:r>
            <a:r>
              <a:rPr lang="ko-KR" altLang="en-US" dirty="0"/>
              <a:t> 수학적으로 해석하면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4-3(c)])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가중치 </a:t>
            </a:r>
            <a:r>
              <a:rPr lang="en-US" altLang="ko-KR" dirty="0"/>
              <a:t>w</a:t>
            </a:r>
            <a:r>
              <a:rPr lang="en-US" altLang="ko-KR" baseline="-25000" dirty="0"/>
              <a:t>0</a:t>
            </a:r>
            <a:r>
              <a:rPr lang="en-US" altLang="ko-KR" dirty="0"/>
              <a:t>=-0.5, w</a:t>
            </a:r>
            <a:r>
              <a:rPr lang="en-US" altLang="ko-KR" baseline="-25000" dirty="0"/>
              <a:t>1</a:t>
            </a:r>
            <a:r>
              <a:rPr lang="en-US" altLang="ko-KR" dirty="0"/>
              <a:t>=1, w</a:t>
            </a:r>
            <a:r>
              <a:rPr lang="en-US" altLang="ko-KR" baseline="-25000" dirty="0"/>
              <a:t>2</a:t>
            </a:r>
            <a:r>
              <a:rPr lang="en-US" altLang="ko-KR" dirty="0"/>
              <a:t>=1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식 </a:t>
            </a:r>
            <a:r>
              <a:rPr lang="en-US" altLang="ko-KR" dirty="0"/>
              <a:t>(4.2)</a:t>
            </a:r>
            <a:r>
              <a:rPr lang="ko-KR" altLang="en-US" dirty="0"/>
              <a:t>에 대입하면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i="1" dirty="0"/>
              <a:t>o</a:t>
            </a:r>
            <a:r>
              <a:rPr lang="en-US" altLang="ko-KR" dirty="0"/>
              <a:t>=0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설정하면 직선의</a:t>
            </a:r>
            <a:r>
              <a:rPr lang="en-US" altLang="ko-KR" dirty="0"/>
              <a:t> </a:t>
            </a:r>
            <a:r>
              <a:rPr lang="ko-KR" altLang="en-US" dirty="0"/>
              <a:t>방정식을 얻음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특징 공간을 분할하는 결정 경계</a:t>
            </a:r>
            <a:r>
              <a:rPr lang="en-US" altLang="ko-KR" dirty="0">
                <a:sym typeface="Wingdings" panose="05000000000000000000" pitchFamily="2" charset="2"/>
              </a:rPr>
              <a:t>([</a:t>
            </a:r>
            <a:r>
              <a:rPr lang="ko-KR" altLang="en-US" dirty="0">
                <a:sym typeface="Wingdings" panose="05000000000000000000" pitchFamily="2" charset="2"/>
              </a:rPr>
              <a:t>그림 </a:t>
            </a:r>
            <a:r>
              <a:rPr lang="en-US" altLang="ko-KR" dirty="0">
                <a:sym typeface="Wingdings" panose="05000000000000000000" pitchFamily="2" charset="2"/>
              </a:rPr>
              <a:t>4-3(c)])</a:t>
            </a: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sym typeface="Wingdings" panose="05000000000000000000" pitchFamily="2" charset="2"/>
              </a:rPr>
              <a:t>퍼셉트론은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특징 공간을 두 부분 공간으로 분할하는 이진 분류기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 err="1">
                <a:sym typeface="Wingdings" panose="05000000000000000000" pitchFamily="2" charset="2"/>
              </a:rPr>
              <a:t>퍼셉트론은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선형으로 국한됨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74" y="1916832"/>
            <a:ext cx="3718010" cy="3129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74" y="2852936"/>
            <a:ext cx="3576373" cy="32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826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행렬 표기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식 </a:t>
            </a:r>
            <a:r>
              <a:rPr lang="en-US" altLang="ko-KR" dirty="0"/>
              <a:t>(4.2)</a:t>
            </a:r>
            <a:r>
              <a:rPr lang="ko-KR" altLang="en-US" dirty="0"/>
              <a:t>를 </a:t>
            </a:r>
            <a:r>
              <a:rPr lang="ko-KR" altLang="en-US" dirty="0" err="1"/>
              <a:t>반복문으로</a:t>
            </a:r>
            <a:r>
              <a:rPr lang="ko-KR" altLang="en-US" dirty="0"/>
              <a:t> 구현하는 사례</a:t>
            </a: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행렬 연산의 필요성</a:t>
            </a:r>
            <a:endParaRPr lang="en-US" altLang="ko-KR" dirty="0"/>
          </a:p>
          <a:p>
            <a:pPr lvl="1"/>
            <a:r>
              <a:rPr lang="ko-KR" altLang="en-US" dirty="0"/>
              <a:t>대부분 기계 학습 책은 행렬 표기 사용</a:t>
            </a:r>
            <a:r>
              <a:rPr lang="en-US" altLang="ko-KR" dirty="0"/>
              <a:t>. </a:t>
            </a:r>
            <a:r>
              <a:rPr lang="ko-KR" altLang="en-US" dirty="0" err="1"/>
              <a:t>파이썬</a:t>
            </a:r>
            <a:r>
              <a:rPr lang="ko-KR" altLang="en-US" dirty="0"/>
              <a:t> 언어는 주로 행렬 연산 사용하여 코딩</a:t>
            </a:r>
            <a:endParaRPr lang="en-US" altLang="ko-KR" dirty="0"/>
          </a:p>
          <a:p>
            <a:pPr lvl="1"/>
            <a:r>
              <a:rPr lang="ko-KR" altLang="en-US" dirty="0" err="1"/>
              <a:t>파이썬은</a:t>
            </a:r>
            <a:r>
              <a:rPr lang="ko-KR" altLang="en-US" dirty="0"/>
              <a:t> 다음 코드에서 </a:t>
            </a:r>
            <a:r>
              <a:rPr lang="en-US" altLang="ko-KR" dirty="0"/>
              <a:t>x</a:t>
            </a:r>
            <a:r>
              <a:rPr lang="ko-KR" altLang="en-US" dirty="0"/>
              <a:t>와 </a:t>
            </a:r>
            <a:r>
              <a:rPr lang="en-US" altLang="ko-KR" dirty="0"/>
              <a:t>w</a:t>
            </a:r>
            <a:r>
              <a:rPr lang="ko-KR" altLang="en-US" dirty="0"/>
              <a:t>가 </a:t>
            </a:r>
            <a:r>
              <a:rPr lang="ko-KR" altLang="en-US" dirty="0" err="1"/>
              <a:t>벡터라는</a:t>
            </a:r>
            <a:r>
              <a:rPr lang="ko-KR" altLang="en-US" dirty="0"/>
              <a:t> 사실을 알고 있어 벡터 곱셈을 해줌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84" y="1292938"/>
            <a:ext cx="3351449" cy="16282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884" y="4221088"/>
            <a:ext cx="6458858" cy="98764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5589240"/>
            <a:ext cx="8136904" cy="83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72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행렬 표기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퍼셉트론의</a:t>
            </a:r>
            <a:r>
              <a:rPr lang="ko-KR" altLang="en-US" dirty="0"/>
              <a:t> 동작을 행렬을 이용해 다시 쓰면</a:t>
            </a:r>
            <a:r>
              <a:rPr lang="en-US" altLang="ko-KR" dirty="0"/>
              <a:t>,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/>
              <a:t>w</a:t>
            </a:r>
            <a:r>
              <a:rPr lang="ko-KR" altLang="en-US" dirty="0"/>
              <a:t>와 </a:t>
            </a:r>
            <a:r>
              <a:rPr lang="en-US" altLang="ko-KR" b="1" dirty="0"/>
              <a:t>x</a:t>
            </a:r>
            <a:r>
              <a:rPr lang="ko-KR" altLang="en-US" dirty="0"/>
              <a:t>는 </a:t>
            </a:r>
            <a:r>
              <a:rPr lang="en-US" altLang="ko-KR" dirty="0"/>
              <a:t>1*d </a:t>
            </a:r>
            <a:r>
              <a:rPr lang="ko-KR" altLang="en-US" dirty="0"/>
              <a:t>행렬</a:t>
            </a:r>
            <a:r>
              <a:rPr lang="en-US" altLang="ko-KR" dirty="0"/>
              <a:t>(</a:t>
            </a:r>
            <a:r>
              <a:rPr lang="en-US" altLang="ko-KR" b="1" dirty="0"/>
              <a:t>x</a:t>
            </a:r>
            <a:r>
              <a:rPr lang="ko-KR" altLang="en-US" dirty="0"/>
              <a:t>의 전치 행렬 </a:t>
            </a:r>
            <a:r>
              <a:rPr lang="en-US" altLang="ko-KR" b="1" dirty="0" err="1"/>
              <a:t>x</a:t>
            </a:r>
            <a:r>
              <a:rPr lang="en-US" altLang="ko-KR" baseline="30000" dirty="0" err="1"/>
              <a:t>T</a:t>
            </a:r>
            <a:r>
              <a:rPr lang="ko-KR" altLang="en-US" dirty="0"/>
              <a:t>는 </a:t>
            </a:r>
            <a:r>
              <a:rPr lang="en-US" altLang="ko-KR" dirty="0"/>
              <a:t>d*1 </a:t>
            </a:r>
            <a:r>
              <a:rPr lang="ko-KR" altLang="en-US" dirty="0"/>
              <a:t>행렬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b="1" dirty="0" err="1"/>
              <a:t>wx</a:t>
            </a:r>
            <a:r>
              <a:rPr lang="en-US" altLang="ko-KR" baseline="30000" dirty="0" err="1"/>
              <a:t>T</a:t>
            </a:r>
            <a:r>
              <a:rPr lang="ko-KR" altLang="en-US" dirty="0"/>
              <a:t>는 </a:t>
            </a:r>
            <a:r>
              <a:rPr lang="en-US" altLang="ko-KR" dirty="0"/>
              <a:t>1*1 </a:t>
            </a:r>
            <a:r>
              <a:rPr lang="ko-KR" altLang="en-US" dirty="0" err="1"/>
              <a:t>행렬로서</a:t>
            </a:r>
            <a:r>
              <a:rPr lang="ko-KR" altLang="en-US" dirty="0"/>
              <a:t> 스칼라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보다 간결한 표현</a:t>
            </a:r>
            <a:r>
              <a:rPr lang="en-US" altLang="ko-KR" dirty="0"/>
              <a:t>(</a:t>
            </a:r>
            <a:r>
              <a:rPr lang="ko-KR" altLang="en-US" dirty="0"/>
              <a:t>바이어스를 첫번째 요소로 추가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b="1" dirty="0"/>
              <a:t>w</a:t>
            </a:r>
            <a:r>
              <a:rPr lang="ko-KR" altLang="en-US" dirty="0"/>
              <a:t>를 </a:t>
            </a:r>
            <a:r>
              <a:rPr lang="en-US" altLang="ko-KR" dirty="0"/>
              <a:t>1*(d+1) </a:t>
            </a:r>
            <a:r>
              <a:rPr lang="ko-KR" altLang="en-US" dirty="0"/>
              <a:t>행렬 </a:t>
            </a:r>
            <a:r>
              <a:rPr lang="en-US" altLang="ko-KR" dirty="0"/>
              <a:t>(w</a:t>
            </a:r>
            <a:r>
              <a:rPr lang="en-US" altLang="ko-KR" baseline="-25000" dirty="0"/>
              <a:t>0</a:t>
            </a:r>
            <a:r>
              <a:rPr lang="en-US" altLang="ko-KR" dirty="0"/>
              <a:t>,w</a:t>
            </a:r>
            <a:r>
              <a:rPr lang="en-US" altLang="ko-KR" baseline="-25000" dirty="0"/>
              <a:t>1</a:t>
            </a:r>
            <a:r>
              <a:rPr lang="en-US" altLang="ko-KR" dirty="0"/>
              <a:t>,…,</a:t>
            </a:r>
            <a:r>
              <a:rPr lang="en-US" altLang="ko-KR" dirty="0" err="1"/>
              <a:t>w</a:t>
            </a:r>
            <a:r>
              <a:rPr lang="en-US" altLang="ko-KR" baseline="-25000" dirty="0" err="1"/>
              <a:t>d</a:t>
            </a:r>
            <a:r>
              <a:rPr lang="en-US" altLang="ko-KR" dirty="0"/>
              <a:t>), </a:t>
            </a:r>
            <a:r>
              <a:rPr lang="en-US" altLang="ko-KR" b="1" dirty="0"/>
              <a:t>x</a:t>
            </a:r>
            <a:r>
              <a:rPr lang="ko-KR" altLang="en-US" dirty="0"/>
              <a:t>를 </a:t>
            </a:r>
            <a:r>
              <a:rPr lang="en-US" altLang="ko-KR" dirty="0"/>
              <a:t>1*(d+1) </a:t>
            </a:r>
            <a:r>
              <a:rPr lang="ko-KR" altLang="en-US" dirty="0"/>
              <a:t>행렬 </a:t>
            </a:r>
            <a:r>
              <a:rPr lang="en-US" altLang="ko-KR" dirty="0"/>
              <a:t>(x</a:t>
            </a:r>
            <a:r>
              <a:rPr lang="en-US" altLang="ko-KR" baseline="-25000" dirty="0"/>
              <a:t>0</a:t>
            </a:r>
            <a:r>
              <a:rPr lang="en-US" altLang="ko-KR" dirty="0"/>
              <a:t>,x</a:t>
            </a:r>
            <a:r>
              <a:rPr lang="en-US" altLang="ko-KR" baseline="-25000" dirty="0"/>
              <a:t>1</a:t>
            </a:r>
            <a:r>
              <a:rPr lang="en-US" altLang="ko-KR" dirty="0"/>
              <a:t>,…,</a:t>
            </a:r>
            <a:r>
              <a:rPr lang="en-US" altLang="ko-KR" dirty="0" err="1"/>
              <a:t>x</a:t>
            </a:r>
            <a:r>
              <a:rPr lang="en-US" altLang="ko-KR" baseline="-25000" dirty="0" err="1"/>
              <a:t>d</a:t>
            </a:r>
            <a:r>
              <a:rPr lang="en-US" altLang="ko-KR" dirty="0"/>
              <a:t>)</a:t>
            </a:r>
            <a:r>
              <a:rPr lang="ko-KR" altLang="en-US" dirty="0"/>
              <a:t>로 확장하면 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2564904"/>
            <a:ext cx="5600700" cy="9525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776390"/>
            <a:ext cx="25622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355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행렬 표기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파이썬</a:t>
            </a:r>
            <a:r>
              <a:rPr lang="ko-KR" altLang="en-US" dirty="0"/>
              <a:t> 코딩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4-1]</a:t>
            </a:r>
            <a:r>
              <a:rPr lang="ko-KR" altLang="en-US" dirty="0"/>
              <a:t>에 있는 </a:t>
            </a:r>
            <a:r>
              <a:rPr lang="en-US" altLang="ko-KR" dirty="0"/>
              <a:t>x2 </a:t>
            </a:r>
            <a:r>
              <a:rPr lang="ko-KR" altLang="en-US" dirty="0"/>
              <a:t>처리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예제</a:t>
            </a:r>
            <a:r>
              <a:rPr lang="en-US" altLang="ko-KR" dirty="0"/>
              <a:t> 4-1]</a:t>
            </a:r>
            <a:r>
              <a:rPr lang="ko-KR" altLang="en-US" dirty="0"/>
              <a:t>의 네 개 샘플 </a:t>
            </a:r>
            <a:r>
              <a:rPr lang="en-US" altLang="ko-KR" dirty="0"/>
              <a:t>x1~x4</a:t>
            </a:r>
            <a:r>
              <a:rPr lang="ko-KR" altLang="en-US" dirty="0"/>
              <a:t>를 한꺼번에 처리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4-4]</a:t>
            </a:r>
            <a:r>
              <a:rPr lang="ko-KR" altLang="en-US" dirty="0"/>
              <a:t>는 처리 과정을 설명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이들 코드가 낯선 학생들은 부록 </a:t>
            </a:r>
            <a:r>
              <a:rPr lang="en-US" altLang="ko-KR" dirty="0"/>
              <a:t>A</a:t>
            </a:r>
            <a:r>
              <a:rPr lang="ko-KR" altLang="en-US" dirty="0"/>
              <a:t>를 공부하길</a:t>
            </a:r>
            <a:r>
              <a:rPr lang="en-US" altLang="ko-KR" dirty="0"/>
              <a:t>…. </a:t>
            </a:r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025" y="1673370"/>
            <a:ext cx="7776864" cy="18276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26" y="4171840"/>
            <a:ext cx="7907698" cy="170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173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행렬 표기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24744"/>
            <a:ext cx="7331565" cy="31365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679" y="4881770"/>
            <a:ext cx="7706642" cy="112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0793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사람의 학습과 신경망의 학습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퍼셉트론의</a:t>
            </a:r>
            <a:r>
              <a:rPr lang="ko-KR" altLang="en-US" dirty="0"/>
              <a:t> 학습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4-3]</a:t>
            </a:r>
            <a:r>
              <a:rPr lang="ko-KR" altLang="en-US" dirty="0"/>
              <a:t>에서는 데이터와 함께 데이터를 인식하는 </a:t>
            </a:r>
            <a:r>
              <a:rPr lang="ko-KR" altLang="en-US" dirty="0" err="1"/>
              <a:t>퍼셉트론</a:t>
            </a:r>
            <a:r>
              <a:rPr lang="en-US" altLang="ko-KR" dirty="0"/>
              <a:t>(</a:t>
            </a:r>
            <a:r>
              <a:rPr lang="ko-KR" altLang="en-US" dirty="0"/>
              <a:t>가중치</a:t>
            </a:r>
            <a:r>
              <a:rPr lang="en-US" altLang="ko-KR" dirty="0"/>
              <a:t>)</a:t>
            </a:r>
            <a:r>
              <a:rPr lang="ko-KR" altLang="en-US" dirty="0"/>
              <a:t>이 주어짐</a:t>
            </a:r>
            <a:r>
              <a:rPr lang="en-US" altLang="ko-KR" dirty="0"/>
              <a:t>. </a:t>
            </a:r>
            <a:r>
              <a:rPr lang="ko-KR" altLang="en-US" dirty="0"/>
              <a:t>즉 데이터로 학습을 마친 </a:t>
            </a:r>
            <a:r>
              <a:rPr lang="ko-KR" altLang="en-US" dirty="0" err="1"/>
              <a:t>퍼셉트론이</a:t>
            </a:r>
            <a:r>
              <a:rPr lang="ko-KR" altLang="en-US" dirty="0"/>
              <a:t> 주어짐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실제 상황에서는 데이터만 주어지므로</a:t>
            </a:r>
            <a:r>
              <a:rPr lang="en-US" altLang="ko-KR" dirty="0"/>
              <a:t>,</a:t>
            </a:r>
            <a:r>
              <a:rPr lang="ko-KR" altLang="en-US" dirty="0"/>
              <a:t> 학습 알고리즘으로 가중치</a:t>
            </a:r>
            <a:r>
              <a:rPr lang="en-US" altLang="ko-KR" dirty="0"/>
              <a:t>(w</a:t>
            </a:r>
            <a:r>
              <a:rPr lang="en-US" altLang="ko-KR" baseline="-25000" dirty="0"/>
              <a:t>0</a:t>
            </a:r>
            <a:r>
              <a:rPr lang="en-US" altLang="ko-KR" dirty="0"/>
              <a:t>,w</a:t>
            </a:r>
            <a:r>
              <a:rPr lang="en-US" altLang="ko-KR" baseline="-25000" dirty="0"/>
              <a:t>2</a:t>
            </a:r>
            <a:r>
              <a:rPr lang="en-US" altLang="ko-KR" dirty="0"/>
              <a:t>,…,w</a:t>
            </a:r>
            <a:r>
              <a:rPr lang="en-US" altLang="ko-KR" baseline="-25000" dirty="0"/>
              <a:t>d</a:t>
            </a:r>
            <a:r>
              <a:rPr lang="en-US" altLang="ko-KR" dirty="0"/>
              <a:t>)</a:t>
            </a:r>
            <a:r>
              <a:rPr lang="ko-KR" altLang="en-US" dirty="0"/>
              <a:t>를 알아내야 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OR </a:t>
            </a:r>
            <a:r>
              <a:rPr lang="ko-KR" altLang="en-US" dirty="0"/>
              <a:t>데이터의 경우 </a:t>
            </a:r>
            <a:r>
              <a:rPr lang="en-US" altLang="ko-KR" dirty="0"/>
              <a:t>2</a:t>
            </a:r>
            <a:r>
              <a:rPr lang="ko-KR" altLang="en-US" dirty="0"/>
              <a:t>차원 특징 벡터이고 샘플이 </a:t>
            </a:r>
            <a:r>
              <a:rPr lang="en-US" altLang="ko-KR" dirty="0"/>
              <a:t>4</a:t>
            </a:r>
            <a:r>
              <a:rPr lang="ko-KR" altLang="en-US" dirty="0"/>
              <a:t>개 뿐이라 연필을 가지고 쉽게 가중치를 알아낼 수 있음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sklearn</a:t>
            </a:r>
            <a:r>
              <a:rPr lang="ko-KR" altLang="en-US" dirty="0"/>
              <a:t>의 필기 숫자 데이터는 </a:t>
            </a:r>
            <a:r>
              <a:rPr lang="en-US" altLang="ko-KR" dirty="0"/>
              <a:t>64</a:t>
            </a:r>
            <a:r>
              <a:rPr lang="ko-KR" altLang="en-US" dirty="0"/>
              <a:t>차원</a:t>
            </a:r>
            <a:r>
              <a:rPr lang="en-US" altLang="ko-KR" dirty="0"/>
              <a:t> </a:t>
            </a:r>
            <a:r>
              <a:rPr lang="ko-KR" altLang="en-US" dirty="0"/>
              <a:t>특징</a:t>
            </a:r>
            <a:r>
              <a:rPr lang="en-US" altLang="ko-KR" dirty="0"/>
              <a:t> </a:t>
            </a:r>
            <a:r>
              <a:rPr lang="ko-KR" altLang="en-US" dirty="0"/>
              <a:t>벡터이고 </a:t>
            </a:r>
            <a:r>
              <a:rPr lang="en-US" altLang="ko-KR" dirty="0"/>
              <a:t>1,797</a:t>
            </a:r>
            <a:r>
              <a:rPr lang="ko-KR" altLang="en-US" dirty="0"/>
              <a:t>개 샘플을 가지므로 학습 알고리즘 없이 불가능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1978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사람의 학습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사람이 수영을 학습하는 과정을 알고리즘 형식으로 기술하면</a:t>
            </a:r>
            <a:r>
              <a:rPr lang="en-US" altLang="ko-KR" dirty="0"/>
              <a:t>,</a:t>
            </a:r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좀 더 수학적으로 기술하면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21" y="1412776"/>
            <a:ext cx="4968552" cy="19574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21" y="4099478"/>
            <a:ext cx="6447259" cy="246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00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신경망의 학습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조금씩 나은 방향을 찾아 개선해 나가는 절차는 사람의</a:t>
            </a:r>
            <a:r>
              <a:rPr lang="en-US" altLang="ko-KR" dirty="0"/>
              <a:t> </a:t>
            </a:r>
            <a:r>
              <a:rPr lang="ko-KR" altLang="en-US" dirty="0"/>
              <a:t>학습과 같음</a:t>
            </a:r>
            <a:endParaRPr lang="en-US" altLang="ko-KR" dirty="0"/>
          </a:p>
          <a:p>
            <a:pPr lvl="1"/>
            <a:r>
              <a:rPr lang="ko-KR" altLang="en-US" dirty="0"/>
              <a:t>신경망은 철저히 수학에 의존한다는 점에서 사람과 다름</a:t>
            </a:r>
            <a:endParaRPr lang="en-US" altLang="ko-KR" dirty="0"/>
          </a:p>
          <a:p>
            <a:pPr lvl="2"/>
            <a:r>
              <a:rPr lang="ko-KR" altLang="en-US" dirty="0"/>
              <a:t>신경망의 학습은 최적화 문제</a:t>
            </a:r>
            <a:r>
              <a:rPr lang="en-US" altLang="ko-KR" dirty="0"/>
              <a:t>. </a:t>
            </a:r>
            <a:r>
              <a:rPr lang="ko-KR" altLang="en-US" dirty="0"/>
              <a:t>최적화 대상은 신경망의 가중치</a:t>
            </a:r>
            <a:r>
              <a:rPr lang="en-US" altLang="ko-KR" dirty="0"/>
              <a:t>(</a:t>
            </a:r>
            <a:r>
              <a:rPr lang="ko-KR" altLang="en-US" dirty="0"/>
              <a:t>매개변수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구현에 필요한 사항</a:t>
            </a:r>
            <a:endParaRPr lang="en-US" altLang="ko-KR" dirty="0"/>
          </a:p>
          <a:p>
            <a:pPr lvl="2"/>
            <a:r>
              <a:rPr lang="en-US" altLang="ko-KR" dirty="0"/>
              <a:t>1</a:t>
            </a:r>
            <a:r>
              <a:rPr lang="ko-KR" altLang="en-US" dirty="0"/>
              <a:t>행의 초기화는 어떻게</a:t>
            </a:r>
            <a:r>
              <a:rPr lang="en-US" altLang="ko-KR" dirty="0"/>
              <a:t>? 4</a:t>
            </a:r>
            <a:r>
              <a:rPr lang="ko-KR" altLang="en-US" dirty="0"/>
              <a:t>행의 멈춤 조건은 어떻게</a:t>
            </a:r>
            <a:r>
              <a:rPr lang="en-US" altLang="ko-KR" dirty="0"/>
              <a:t>?</a:t>
            </a:r>
          </a:p>
          <a:p>
            <a:pPr lvl="2"/>
            <a:r>
              <a:rPr lang="en-US" altLang="ko-KR" dirty="0"/>
              <a:t>3</a:t>
            </a:r>
            <a:r>
              <a:rPr lang="ko-KR" altLang="en-US" dirty="0"/>
              <a:t>행의 손실 함수 정의</a:t>
            </a:r>
            <a:r>
              <a:rPr lang="en-US" altLang="ko-KR" dirty="0"/>
              <a:t>(</a:t>
            </a:r>
            <a:r>
              <a:rPr lang="ko-KR" altLang="en-US" dirty="0"/>
              <a:t>보통 오류의</a:t>
            </a:r>
            <a:r>
              <a:rPr lang="en-US" altLang="ko-KR" dirty="0"/>
              <a:t> </a:t>
            </a:r>
            <a:r>
              <a:rPr lang="ko-KR" altLang="en-US" dirty="0"/>
              <a:t>양을 사용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행에서 </a:t>
            </a:r>
            <a:r>
              <a:rPr lang="el-GR" altLang="ko-KR" dirty="0"/>
              <a:t>Δ</a:t>
            </a:r>
            <a:r>
              <a:rPr lang="en-US" altLang="ko-KR" dirty="0"/>
              <a:t>w</a:t>
            </a:r>
            <a:r>
              <a:rPr lang="ko-KR" altLang="en-US" dirty="0"/>
              <a:t>를 어떻게 구하나</a:t>
            </a:r>
            <a:r>
              <a:rPr lang="en-US" altLang="ko-KR" dirty="0"/>
              <a:t>?(</a:t>
            </a:r>
            <a:r>
              <a:rPr lang="ko-KR" altLang="en-US" dirty="0">
                <a:sym typeface="Wingdings" panose="05000000000000000000" pitchFamily="2" charset="2"/>
              </a:rPr>
              <a:t>미분을 사용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  <a:p>
            <a:pPr lvl="2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132856"/>
            <a:ext cx="531830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05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생물 신경망에서 인공 신경망 태동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수영 선수의 지식이 팔에 저장되는지</a:t>
            </a:r>
            <a:r>
              <a:rPr lang="en-US" altLang="ko-KR" dirty="0"/>
              <a:t> </a:t>
            </a:r>
            <a:r>
              <a:rPr lang="ko-KR" altLang="en-US" dirty="0"/>
              <a:t>뇌에 저장되는지가 </a:t>
            </a:r>
            <a:r>
              <a:rPr lang="ko-KR" altLang="en-US" dirty="0" err="1"/>
              <a:t>논란거리인</a:t>
            </a:r>
            <a:r>
              <a:rPr lang="ko-KR" altLang="en-US" dirty="0"/>
              <a:t> 시대가 있었으나</a:t>
            </a:r>
            <a:r>
              <a:rPr lang="en-US" altLang="ko-KR" dirty="0"/>
              <a:t>, 1900</a:t>
            </a:r>
            <a:r>
              <a:rPr lang="ko-KR" altLang="en-US" dirty="0"/>
              <a:t>년대 뇌 과학과 신경 과학이 비약적으로 발전되면서 뇌에 저장된다는 사실 밝혀짐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1900</a:t>
            </a:r>
            <a:r>
              <a:rPr lang="ko-KR" altLang="en-US" dirty="0"/>
              <a:t>년대 중반에 뇌의 정보처리 과정을 수학적으로 모델링하려는 연구 그룹 등장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인공 신경망</a:t>
            </a:r>
            <a:r>
              <a:rPr lang="en-US" altLang="ko-KR" baseline="-25000" dirty="0"/>
              <a:t>ANN(artificial neural network)</a:t>
            </a:r>
            <a:r>
              <a:rPr lang="ko-KR" altLang="en-US" dirty="0"/>
              <a:t>의 태동 또는 </a:t>
            </a:r>
            <a:r>
              <a:rPr lang="ko-KR" altLang="en-US" dirty="0">
                <a:sym typeface="Wingdings" panose="05000000000000000000" pitchFamily="2" charset="2"/>
              </a:rPr>
              <a:t>인공지능의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태동</a:t>
            </a:r>
            <a:endParaRPr lang="en-US" altLang="ko-KR" dirty="0"/>
          </a:p>
          <a:p>
            <a:r>
              <a:rPr lang="ko-KR" altLang="en-US" dirty="0"/>
              <a:t>컴퓨터의 등장으로 실제 구현 시도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퍼셉트론은</a:t>
            </a:r>
            <a:r>
              <a:rPr lang="ko-KR" altLang="en-US" dirty="0"/>
              <a:t> 가장 성공한 인공 신경망 모델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퍼셉트론은</a:t>
            </a:r>
            <a:r>
              <a:rPr lang="ko-KR" altLang="en-US" dirty="0"/>
              <a:t> 발전을 거듭해 현재 </a:t>
            </a:r>
            <a:r>
              <a:rPr lang="ko-KR" altLang="en-US" dirty="0" err="1"/>
              <a:t>딥러닝으로</a:t>
            </a:r>
            <a:r>
              <a:rPr lang="ko-KR" altLang="en-US" dirty="0"/>
              <a:t> 이어짐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 장은 </a:t>
            </a:r>
            <a:r>
              <a:rPr lang="ko-KR" altLang="en-US" dirty="0" err="1"/>
              <a:t>퍼셉트론과</a:t>
            </a:r>
            <a:r>
              <a:rPr lang="ko-KR" altLang="en-US" dirty="0"/>
              <a:t> 다층 </a:t>
            </a:r>
            <a:r>
              <a:rPr lang="ko-KR" altLang="en-US" dirty="0" err="1"/>
              <a:t>퍼셉트론을</a:t>
            </a:r>
            <a:r>
              <a:rPr lang="ko-KR" altLang="en-US" dirty="0"/>
              <a:t> 다룸</a:t>
            </a:r>
            <a:r>
              <a:rPr lang="en-US" altLang="ko-KR" dirty="0"/>
              <a:t>(</a:t>
            </a:r>
            <a:r>
              <a:rPr lang="ko-KR" altLang="en-US" dirty="0"/>
              <a:t>이들은 얕은 신경망</a:t>
            </a:r>
            <a:r>
              <a:rPr lang="en-US" altLang="ko-KR" dirty="0"/>
              <a:t>). 5</a:t>
            </a:r>
            <a:r>
              <a:rPr lang="ko-KR" altLang="en-US" dirty="0"/>
              <a:t>장부터 </a:t>
            </a:r>
            <a:r>
              <a:rPr lang="ko-KR" altLang="en-US" dirty="0" err="1"/>
              <a:t>딥러닝</a:t>
            </a:r>
            <a:r>
              <a:rPr lang="en-US" altLang="ko-KR" dirty="0"/>
              <a:t>(</a:t>
            </a:r>
            <a:r>
              <a:rPr lang="ko-KR" altLang="en-US" dirty="0"/>
              <a:t>깊은 신경망</a:t>
            </a:r>
            <a:r>
              <a:rPr lang="en-US" altLang="ko-KR" dirty="0"/>
              <a:t>)</a:t>
            </a:r>
            <a:r>
              <a:rPr lang="ko-KR" altLang="en-US" dirty="0"/>
              <a:t>을 다룸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75714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학습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학습 알고리즘 고안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손실 함수 </a:t>
            </a:r>
            <a:r>
              <a:rPr lang="en-US" altLang="ko-KR" dirty="0"/>
              <a:t>J</a:t>
            </a:r>
            <a:r>
              <a:rPr lang="ko-KR" altLang="en-US" dirty="0"/>
              <a:t>를 설계</a:t>
            </a:r>
            <a:r>
              <a:rPr lang="en-US" altLang="ko-KR" dirty="0"/>
              <a:t>([</a:t>
            </a:r>
            <a:r>
              <a:rPr lang="ko-KR" altLang="en-US" dirty="0"/>
              <a:t>알고리즘 </a:t>
            </a:r>
            <a:r>
              <a:rPr lang="en-US" altLang="ko-KR" dirty="0"/>
              <a:t>4-3]</a:t>
            </a:r>
            <a:r>
              <a:rPr lang="ko-KR" altLang="en-US" dirty="0"/>
              <a:t>의 </a:t>
            </a:r>
            <a:r>
              <a:rPr lang="en-US" altLang="ko-KR" dirty="0"/>
              <a:t>03</a:t>
            </a:r>
            <a:r>
              <a:rPr lang="ko-KR" altLang="en-US" dirty="0"/>
              <a:t>행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손실 함수의 값을 낮추는 방향을 찾는 방법</a:t>
            </a:r>
            <a:r>
              <a:rPr lang="en-US" altLang="ko-KR" dirty="0"/>
              <a:t>([</a:t>
            </a:r>
            <a:r>
              <a:rPr lang="ko-KR" altLang="en-US" dirty="0"/>
              <a:t>알고리즘 </a:t>
            </a:r>
            <a:r>
              <a:rPr lang="en-US" altLang="ko-KR" dirty="0"/>
              <a:t>4-3]</a:t>
            </a:r>
            <a:r>
              <a:rPr lang="ko-KR" altLang="en-US" dirty="0"/>
              <a:t>의 </a:t>
            </a:r>
            <a:r>
              <a:rPr lang="en-US" altLang="ko-KR" dirty="0"/>
              <a:t>05</a:t>
            </a:r>
            <a:r>
              <a:rPr lang="ko-KR" altLang="en-US" dirty="0"/>
              <a:t>행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58327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손실 함수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손실 함수 </a:t>
            </a:r>
            <a:r>
              <a:rPr lang="en-US" altLang="ko-KR" dirty="0"/>
              <a:t>J</a:t>
            </a:r>
            <a:r>
              <a:rPr lang="ko-KR" altLang="en-US" dirty="0"/>
              <a:t>가 만족해야 할 조건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조건을 만족하는 함수는 여럿</a:t>
            </a:r>
            <a:r>
              <a:rPr lang="en-US" altLang="ko-KR" dirty="0"/>
              <a:t>. </a:t>
            </a:r>
            <a:r>
              <a:rPr lang="ko-KR" altLang="en-US" dirty="0"/>
              <a:t>식 </a:t>
            </a:r>
            <a:r>
              <a:rPr lang="en-US" altLang="ko-KR" dirty="0"/>
              <a:t>(4.5)</a:t>
            </a:r>
            <a:r>
              <a:rPr lang="ko-KR" altLang="en-US" dirty="0"/>
              <a:t>는 그 중 하나로서 직관적으로 이해하기 쉬움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I</a:t>
            </a:r>
            <a:r>
              <a:rPr lang="ko-KR" altLang="en-US" dirty="0"/>
              <a:t>는 </a:t>
            </a:r>
            <a:r>
              <a:rPr lang="en-US" altLang="ko-KR" b="1" dirty="0"/>
              <a:t>w</a:t>
            </a:r>
            <a:r>
              <a:rPr lang="ko-KR" altLang="en-US" dirty="0"/>
              <a:t>가 틀리는 샘플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b="1" dirty="0"/>
              <a:t>x</a:t>
            </a:r>
            <a:r>
              <a:rPr lang="ko-KR" altLang="en-US" dirty="0"/>
              <a:t>가 </a:t>
            </a:r>
            <a:r>
              <a:rPr lang="en-US" altLang="ko-KR" dirty="0"/>
              <a:t>+1 </a:t>
            </a:r>
            <a:r>
              <a:rPr lang="ko-KR" altLang="en-US" dirty="0"/>
              <a:t>부류라면</a:t>
            </a:r>
            <a:r>
              <a:rPr lang="en-US" altLang="ko-KR" dirty="0"/>
              <a:t>(</a:t>
            </a:r>
            <a:r>
              <a:rPr lang="ko-KR" altLang="en-US" dirty="0"/>
              <a:t>즉 </a:t>
            </a:r>
            <a:r>
              <a:rPr lang="en-US" altLang="ko-KR" dirty="0"/>
              <a:t>y=1</a:t>
            </a:r>
            <a:r>
              <a:rPr lang="ko-KR" altLang="en-US" dirty="0"/>
              <a:t>이라면</a:t>
            </a:r>
            <a:r>
              <a:rPr lang="en-US" altLang="ko-KR" dirty="0"/>
              <a:t>),  </a:t>
            </a:r>
            <a:r>
              <a:rPr lang="ko-KR" altLang="en-US" dirty="0" err="1"/>
              <a:t>퍼셉트론의</a:t>
            </a:r>
            <a:r>
              <a:rPr lang="ko-KR" altLang="en-US" dirty="0"/>
              <a:t> 출력 </a:t>
            </a:r>
            <a:r>
              <a:rPr lang="en-US" altLang="ko-KR" b="1" dirty="0" err="1"/>
              <a:t>wx</a:t>
            </a:r>
            <a:r>
              <a:rPr lang="en-US" altLang="ko-KR" baseline="30000" dirty="0" err="1"/>
              <a:t>T</a:t>
            </a:r>
            <a:r>
              <a:rPr lang="ko-KR" altLang="en-US" dirty="0"/>
              <a:t>는 음수</a:t>
            </a:r>
            <a:r>
              <a:rPr lang="en-US" altLang="ko-KR" dirty="0"/>
              <a:t>. –y(</a:t>
            </a:r>
            <a:r>
              <a:rPr lang="en-US" altLang="ko-KR" b="1" dirty="0" err="1"/>
              <a:t>wx</a:t>
            </a:r>
            <a:r>
              <a:rPr lang="en-US" altLang="ko-KR" baseline="30000" dirty="0" err="1"/>
              <a:t>T</a:t>
            </a:r>
            <a:r>
              <a:rPr lang="en-US" altLang="ko-KR" dirty="0"/>
              <a:t>)</a:t>
            </a:r>
            <a:r>
              <a:rPr lang="ko-KR" altLang="en-US" dirty="0"/>
              <a:t>는 양수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b="1" dirty="0"/>
              <a:t>x</a:t>
            </a:r>
            <a:r>
              <a:rPr lang="ko-KR" altLang="en-US" dirty="0"/>
              <a:t>가 </a:t>
            </a:r>
            <a:r>
              <a:rPr lang="en-US" altLang="ko-KR" dirty="0"/>
              <a:t>-1 </a:t>
            </a:r>
            <a:r>
              <a:rPr lang="ko-KR" altLang="en-US" dirty="0"/>
              <a:t>부류라면</a:t>
            </a:r>
            <a:r>
              <a:rPr lang="en-US" altLang="ko-KR" dirty="0"/>
              <a:t>(</a:t>
            </a:r>
            <a:r>
              <a:rPr lang="ko-KR" altLang="en-US" dirty="0"/>
              <a:t>즉 </a:t>
            </a:r>
            <a:r>
              <a:rPr lang="en-US" altLang="ko-KR" dirty="0"/>
              <a:t>y=-1</a:t>
            </a:r>
            <a:r>
              <a:rPr lang="ko-KR" altLang="en-US" dirty="0"/>
              <a:t>이라면</a:t>
            </a:r>
            <a:r>
              <a:rPr lang="en-US" altLang="ko-KR" dirty="0"/>
              <a:t>),  </a:t>
            </a:r>
            <a:r>
              <a:rPr lang="ko-KR" altLang="en-US" dirty="0" err="1"/>
              <a:t>퍼셉트론의</a:t>
            </a:r>
            <a:r>
              <a:rPr lang="ko-KR" altLang="en-US" dirty="0"/>
              <a:t> 출력 </a:t>
            </a:r>
            <a:r>
              <a:rPr lang="en-US" altLang="ko-KR" b="1" dirty="0" err="1"/>
              <a:t>wx</a:t>
            </a:r>
            <a:r>
              <a:rPr lang="en-US" altLang="ko-KR" baseline="30000" dirty="0" err="1"/>
              <a:t>T</a:t>
            </a:r>
            <a:r>
              <a:rPr lang="ko-KR" altLang="en-US" dirty="0"/>
              <a:t>는 양수</a:t>
            </a:r>
            <a:r>
              <a:rPr lang="en-US" altLang="ko-KR" dirty="0"/>
              <a:t>. –y(</a:t>
            </a:r>
            <a:r>
              <a:rPr lang="en-US" altLang="ko-KR" b="1" dirty="0" err="1"/>
              <a:t>wx</a:t>
            </a:r>
            <a:r>
              <a:rPr lang="en-US" altLang="ko-KR" baseline="30000" dirty="0" err="1"/>
              <a:t>T</a:t>
            </a:r>
            <a:r>
              <a:rPr lang="en-US" altLang="ko-KR" dirty="0"/>
              <a:t>)</a:t>
            </a:r>
            <a:r>
              <a:rPr lang="ko-KR" altLang="en-US" dirty="0"/>
              <a:t>는 양수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결국 틀린 샘플 </a:t>
            </a:r>
            <a:r>
              <a:rPr lang="en-US" altLang="ko-KR" b="1" dirty="0"/>
              <a:t>x</a:t>
            </a:r>
            <a:r>
              <a:rPr lang="ko-KR" altLang="en-US" dirty="0"/>
              <a:t>는 손실 함수의 값을 증가시킴</a:t>
            </a:r>
            <a:r>
              <a:rPr lang="en-US" altLang="ko-KR" dirty="0"/>
              <a:t>(</a:t>
            </a:r>
            <a:r>
              <a:rPr lang="ko-KR" altLang="en-US" dirty="0"/>
              <a:t>틀린 샘플이 많을수록 손실 함수 값은 커짐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>
              <a:lnSpc>
                <a:spcPct val="10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61" y="1628800"/>
            <a:ext cx="7902277" cy="7790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445224"/>
            <a:ext cx="421957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5826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알고리즘 설계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경사 </a:t>
                </a:r>
                <a:r>
                  <a:rPr lang="ko-KR" altLang="en-US" dirty="0" err="1"/>
                  <a:t>하강법</a:t>
                </a:r>
                <a:r>
                  <a:rPr lang="en-US" altLang="ko-KR" baseline="-25000" dirty="0"/>
                  <a:t>gradient descent</a:t>
                </a:r>
                <a:r>
                  <a:rPr lang="ko-KR" altLang="en-US" dirty="0"/>
                  <a:t>의 원리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4-5]</a:t>
                </a:r>
                <a:r>
                  <a:rPr lang="ko-KR" altLang="en-US" dirty="0"/>
                  <a:t>는 가상의 손실 함수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편의상 매개변수가 한 개인 경우와 두 개인 경우를 가지고 설명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학습 알고리즘은 </a:t>
                </a:r>
                <a:r>
                  <a:rPr lang="en-US" altLang="ko-KR" dirty="0"/>
                  <a:t>J</a:t>
                </a:r>
                <a:r>
                  <a:rPr lang="ko-KR" altLang="en-US" dirty="0"/>
                  <a:t>의 최저점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acc>
                  </m:oMath>
                </a14:m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찾아야 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" y="2780928"/>
            <a:ext cx="6948264" cy="279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42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알고리즘 설계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학습 규칙 유도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</a:t>
                </a:r>
                <a:r>
                  <a:rPr lang="en-US" altLang="ko-KR" dirty="0"/>
                  <a:t> 4-5(a)]</a:t>
                </a:r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매개변수가 하나인 경우</a:t>
                </a:r>
                <a:r>
                  <a:rPr lang="en-US" altLang="ko-KR" dirty="0"/>
                  <a:t>)</a:t>
                </a:r>
              </a:p>
              <a:p>
                <a:pPr lvl="1"/>
                <a:r>
                  <a:rPr lang="ko-KR" altLang="en-US" dirty="0"/>
                  <a:t>경사 </a:t>
                </a:r>
                <a:r>
                  <a:rPr lang="ko-KR" altLang="en-US" dirty="0" err="1"/>
                  <a:t>하강법은</a:t>
                </a:r>
                <a:r>
                  <a:rPr lang="ko-KR" altLang="en-US" dirty="0"/>
                  <a:t> 미분을 이용하여 </a:t>
                </a:r>
                <a:r>
                  <a:rPr lang="ko-KR" altLang="en-US" dirty="0" err="1"/>
                  <a:t>최적해를</a:t>
                </a:r>
                <a:r>
                  <a:rPr lang="ko-KR" altLang="en-US" dirty="0"/>
                  <a:t> 찾는 기법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미분값</a:t>
                </a:r>
                <a:r>
                  <a:rPr lang="ko-KR" alt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/>
                  <a:t>의 반대 방향이 </a:t>
                </a:r>
                <a:r>
                  <a:rPr lang="ko-KR" altLang="en-US" dirty="0" err="1"/>
                  <a:t>최적해에</a:t>
                </a:r>
                <a:r>
                  <a:rPr lang="ko-KR" altLang="en-US" dirty="0"/>
                  <a:t> 접근하는 방향이므로</a:t>
                </a:r>
                <a:r>
                  <a:rPr lang="ko-KR" altLang="en-US" dirty="0">
                    <a:sym typeface="Wingdings" panose="05000000000000000000" pitchFamily="2" charset="2"/>
                  </a:rPr>
                  <a:t> 현재 </a:t>
                </a:r>
                <a:r>
                  <a:rPr lang="en-US" altLang="ko-KR" dirty="0">
                    <a:sym typeface="Wingdings" panose="05000000000000000000" pitchFamily="2" charset="2"/>
                  </a:rPr>
                  <a:t>w</a:t>
                </a:r>
                <a:r>
                  <a:rPr lang="en-US" altLang="ko-KR" baseline="-25000" dirty="0">
                    <a:sym typeface="Wingdings" panose="05000000000000000000" pitchFamily="2" charset="2"/>
                  </a:rPr>
                  <a:t>1</a:t>
                </a:r>
                <a:r>
                  <a:rPr lang="ko-KR" altLang="en-US" dirty="0">
                    <a:sym typeface="Wingdings" panose="05000000000000000000" pitchFamily="2" charset="2"/>
                  </a:rPr>
                  <a:t>에 </a:t>
                </a:r>
                <a14:m>
                  <m:oMath xmlns:m="http://schemas.openxmlformats.org/officeDocument/2006/math">
                    <m:r>
                      <a:rPr lang="en-US" altLang="ko-KR" b="0" i="0" smtClean="0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ko-KR" altLang="en-US" dirty="0"/>
                  <a:t>를 더하면 </a:t>
                </a:r>
                <a:r>
                  <a:rPr lang="ko-KR" altLang="en-US" dirty="0" err="1"/>
                  <a:t>최적해에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가까워짐</a:t>
                </a:r>
                <a:r>
                  <a:rPr lang="ko-KR" altLang="en-US" dirty="0"/>
                  <a:t>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</a:t>
                </a:r>
                <a:r>
                  <a:rPr lang="ko-KR" altLang="en-US" dirty="0">
                    <a:sym typeface="Wingdings" panose="05000000000000000000" pitchFamily="2" charset="2"/>
                  </a:rPr>
                  <a:t>식 </a:t>
                </a:r>
                <a:r>
                  <a:rPr lang="en-US" altLang="ko-KR" dirty="0">
                    <a:sym typeface="Wingdings" panose="05000000000000000000" pitchFamily="2" charset="2"/>
                  </a:rPr>
                  <a:t>(4.6)</a:t>
                </a:r>
                <a:r>
                  <a:rPr lang="ko-KR" altLang="en-US" dirty="0">
                    <a:sym typeface="Wingdings" panose="05000000000000000000" pitchFamily="2" charset="2"/>
                  </a:rPr>
                  <a:t>의 학습 규칙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방향은 알지만 얼만큼 가야하는지에 대한 정보가 없기 때문에 </a:t>
                </a:r>
                <a:r>
                  <a:rPr lang="ko-KR" altLang="en-US" dirty="0" err="1"/>
                  <a:t>학습률</a:t>
                </a:r>
                <a:r>
                  <a:rPr lang="ko-KR" altLang="en-US" dirty="0"/>
                  <a:t> </a:t>
                </a:r>
                <a:r>
                  <a:rPr lang="el-GR" altLang="ko-KR" dirty="0"/>
                  <a:t>ρ</a:t>
                </a:r>
                <a:r>
                  <a:rPr lang="ko-KR" altLang="en-US" dirty="0"/>
                  <a:t>를 곱하여 조금씩 이동</a:t>
                </a:r>
                <a:r>
                  <a:rPr lang="en-US" altLang="ko-KR" dirty="0"/>
                  <a:t>(</a:t>
                </a:r>
                <a:r>
                  <a:rPr lang="el-GR" altLang="ko-KR" dirty="0"/>
                  <a:t>ρ</a:t>
                </a:r>
                <a:r>
                  <a:rPr lang="ko-KR" altLang="en-US" dirty="0"/>
                  <a:t>는 </a:t>
                </a:r>
                <a:r>
                  <a:rPr lang="ko-KR" altLang="en-US" dirty="0" err="1"/>
                  <a:t>하이퍼</a:t>
                </a:r>
                <a:r>
                  <a:rPr lang="ko-KR" altLang="en-US" dirty="0"/>
                  <a:t> 매개변수로서 보통 </a:t>
                </a:r>
                <a:r>
                  <a:rPr lang="en-US" altLang="ko-KR" dirty="0"/>
                  <a:t>0.001</a:t>
                </a:r>
                <a:r>
                  <a:rPr lang="ko-KR" altLang="en-US" dirty="0"/>
                  <a:t>이나 </a:t>
                </a:r>
                <a:r>
                  <a:rPr lang="en-US" altLang="ko-KR" dirty="0"/>
                  <a:t>0.0001</a:t>
                </a:r>
                <a:r>
                  <a:rPr lang="ko-KR" altLang="en-US" dirty="0"/>
                  <a:t>처럼 작은 값 사용</a:t>
                </a:r>
                <a:r>
                  <a:rPr lang="en-US" altLang="ko-KR" dirty="0"/>
                  <a:t>)</a:t>
                </a:r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매개변수가 여럿인 경우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편미분으로</a:t>
                </a:r>
                <a:r>
                  <a:rPr lang="ko-KR" altLang="en-US" dirty="0"/>
                  <a:t> 구한 </a:t>
                </a:r>
                <a:r>
                  <a:rPr lang="ko-KR" altLang="en-US" dirty="0" err="1"/>
                  <a:t>그레이디언트를</a:t>
                </a:r>
                <a:r>
                  <a:rPr lang="ko-KR" altLang="en-US" dirty="0"/>
                  <a:t> 사용 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매개변수 별로 독립적으로 미분</a:t>
                </a:r>
                <a:r>
                  <a:rPr lang="en-US" altLang="ko-KR" dirty="0"/>
                  <a:t>)</a:t>
                </a:r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996952"/>
            <a:ext cx="3125514" cy="83855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9" y="4941168"/>
            <a:ext cx="4608512" cy="131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660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알고리즘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퍼셉트론에</a:t>
            </a:r>
            <a:r>
              <a:rPr lang="ko-KR" altLang="en-US" dirty="0"/>
              <a:t> 식 </a:t>
            </a:r>
            <a:r>
              <a:rPr lang="en-US" altLang="ko-KR" dirty="0"/>
              <a:t>(4.7)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(4.5)</a:t>
            </a:r>
            <a:r>
              <a:rPr lang="ko-KR" altLang="en-US" dirty="0"/>
              <a:t>를 매개변수 </a:t>
            </a:r>
            <a:r>
              <a:rPr lang="en-US" altLang="ko-KR" dirty="0" err="1"/>
              <a:t>w</a:t>
            </a:r>
            <a:r>
              <a:rPr lang="en-US" altLang="ko-KR" baseline="-25000" dirty="0" err="1"/>
              <a:t>i</a:t>
            </a:r>
            <a:r>
              <a:rPr lang="ko-KR" altLang="en-US" dirty="0"/>
              <a:t>로 </a:t>
            </a:r>
            <a:r>
              <a:rPr lang="ko-KR" altLang="en-US" dirty="0" err="1"/>
              <a:t>편미분하면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정리하면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(4.8)</a:t>
            </a:r>
            <a:r>
              <a:rPr lang="ko-KR" altLang="en-US" dirty="0"/>
              <a:t>을 식 </a:t>
            </a:r>
            <a:r>
              <a:rPr lang="en-US" altLang="ko-KR" dirty="0"/>
              <a:t>(4.7)</a:t>
            </a:r>
            <a:r>
              <a:rPr lang="ko-KR" altLang="en-US" dirty="0"/>
              <a:t>에 대입하면</a:t>
            </a:r>
            <a:r>
              <a:rPr lang="en-US" altLang="ko-KR" dirty="0"/>
              <a:t>, 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(4.9)</a:t>
            </a:r>
            <a:r>
              <a:rPr lang="ko-KR" altLang="en-US" dirty="0"/>
              <a:t>를 행렬 형태로 쓰면</a:t>
            </a:r>
            <a:r>
              <a:rPr lang="en-US" altLang="ko-KR" dirty="0"/>
              <a:t>,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3851920" y="4967322"/>
            <a:ext cx="3384376" cy="49415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 err="1">
                <a:solidFill>
                  <a:srgbClr val="0000FF"/>
                </a:solidFill>
              </a:rPr>
              <a:t>퍼셉트론</a:t>
            </a:r>
            <a:r>
              <a:rPr lang="ko-KR" altLang="en-US" sz="1600" dirty="0">
                <a:solidFill>
                  <a:srgbClr val="0000FF"/>
                </a:solidFill>
              </a:rPr>
              <a:t> 학습 알고리즘이 사용하는 핵심 공식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364088" y="5429389"/>
            <a:ext cx="144016" cy="37608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65" y="1828946"/>
            <a:ext cx="5159887" cy="5986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065" y="3135387"/>
            <a:ext cx="3816423" cy="6538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065" y="4406155"/>
            <a:ext cx="6768752" cy="52258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065" y="5805475"/>
            <a:ext cx="6438549" cy="49079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50D1911-D96E-47E9-8BF6-BBDAC18291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50159" y="2575055"/>
            <a:ext cx="3240360" cy="92496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664559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알고리즘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퍼셉트론의</a:t>
            </a:r>
            <a:r>
              <a:rPr lang="ko-KR" altLang="en-US" dirty="0"/>
              <a:t> 학습 알고리즘</a:t>
            </a:r>
            <a:endParaRPr lang="en-US" altLang="ko-KR" dirty="0"/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(4.10)</a:t>
            </a:r>
            <a:r>
              <a:rPr lang="ko-KR" altLang="en-US" dirty="0"/>
              <a:t>을 </a:t>
            </a:r>
            <a:r>
              <a:rPr lang="en-US" altLang="ko-KR" dirty="0"/>
              <a:t>[</a:t>
            </a:r>
            <a:r>
              <a:rPr lang="ko-KR" altLang="en-US" dirty="0"/>
              <a:t>알고리즘 </a:t>
            </a:r>
            <a:r>
              <a:rPr lang="en-US" altLang="ko-KR" dirty="0"/>
              <a:t>4-3]</a:t>
            </a:r>
            <a:r>
              <a:rPr lang="ko-KR" altLang="en-US" dirty="0"/>
              <a:t>에 적용하면 </a:t>
            </a:r>
            <a:r>
              <a:rPr lang="en-US" altLang="ko-KR" dirty="0"/>
              <a:t>[</a:t>
            </a:r>
            <a:r>
              <a:rPr lang="ko-KR" altLang="en-US" dirty="0"/>
              <a:t>알고리즘 </a:t>
            </a:r>
            <a:r>
              <a:rPr lang="en-US" altLang="ko-KR" dirty="0"/>
              <a:t>4-4]</a:t>
            </a:r>
          </a:p>
          <a:p>
            <a:pPr lvl="1"/>
            <a:r>
              <a:rPr lang="en-US" altLang="ko-KR" dirty="0"/>
              <a:t>03~08</a:t>
            </a:r>
            <a:r>
              <a:rPr lang="ko-KR" altLang="en-US" dirty="0"/>
              <a:t>행을 수행하여 훈련 집합에 있는 샘플 전체를 한번 처리하는 일을 세대</a:t>
            </a:r>
            <a:r>
              <a:rPr lang="en-US" altLang="ko-KR" baseline="-25000" dirty="0"/>
              <a:t>epoch</a:t>
            </a:r>
            <a:r>
              <a:rPr lang="ko-KR" altLang="en-US" dirty="0"/>
              <a:t>라 부름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알고리즘 </a:t>
            </a:r>
            <a:r>
              <a:rPr lang="en-US" altLang="ko-KR" dirty="0"/>
              <a:t>4-4]</a:t>
            </a:r>
            <a:r>
              <a:rPr lang="ko-KR" altLang="en-US" dirty="0"/>
              <a:t>는 데이터가</a:t>
            </a:r>
            <a:r>
              <a:rPr lang="en-US" altLang="ko-KR" dirty="0"/>
              <a:t> </a:t>
            </a:r>
            <a:r>
              <a:rPr lang="ko-KR" altLang="en-US" dirty="0"/>
              <a:t>선형 분리 불가능한 경우 무한 루프</a:t>
            </a:r>
            <a:endParaRPr lang="en-US" altLang="ko-KR" dirty="0"/>
          </a:p>
          <a:p>
            <a:pPr lvl="2"/>
            <a:r>
              <a:rPr lang="ko-KR" altLang="en-US" dirty="0"/>
              <a:t>여러 세대에 걸쳐 </a:t>
            </a:r>
            <a:r>
              <a:rPr lang="en-US" altLang="ko-KR" dirty="0"/>
              <a:t>I</a:t>
            </a:r>
            <a:r>
              <a:rPr lang="ko-KR" altLang="en-US" dirty="0"/>
              <a:t>의 크기가 줄지 않으면 수렴했다고 판단하고 루프를 빠져나오게 수정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85243"/>
            <a:ext cx="5688632" cy="35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20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알고리즘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4-6]</a:t>
            </a:r>
            <a:r>
              <a:rPr lang="ko-KR" altLang="en-US" dirty="0"/>
              <a:t>은 </a:t>
            </a:r>
            <a:r>
              <a:rPr lang="ko-KR" altLang="en-US" dirty="0" err="1"/>
              <a:t>퍼셉트론의</a:t>
            </a:r>
            <a:r>
              <a:rPr lang="ko-KR" altLang="en-US" dirty="0"/>
              <a:t> 학습 알고리즘을 개념적으로 설명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알고리즘은 전방 계산</a:t>
            </a:r>
            <a:r>
              <a:rPr lang="en-US" altLang="ko-KR" dirty="0"/>
              <a:t>(05</a:t>
            </a:r>
            <a:r>
              <a:rPr lang="ko-KR" altLang="en-US" dirty="0"/>
              <a:t>행</a:t>
            </a:r>
            <a:r>
              <a:rPr lang="en-US" altLang="ko-KR" dirty="0"/>
              <a:t>)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오차 계산</a:t>
            </a:r>
            <a:r>
              <a:rPr lang="en-US" altLang="ko-KR" dirty="0">
                <a:sym typeface="Wingdings" panose="05000000000000000000" pitchFamily="2" charset="2"/>
              </a:rPr>
              <a:t>(06</a:t>
            </a:r>
            <a:r>
              <a:rPr lang="ko-KR" altLang="en-US" dirty="0">
                <a:sym typeface="Wingdings" panose="05000000000000000000" pitchFamily="2" charset="2"/>
              </a:rPr>
              <a:t>행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후방 가중치 갱신을 반복</a:t>
            </a:r>
            <a:r>
              <a:rPr lang="en-US" altLang="ko-KR" dirty="0">
                <a:sym typeface="Wingdings" panose="05000000000000000000" pitchFamily="2" charset="2"/>
              </a:rPr>
              <a:t>(08</a:t>
            </a:r>
            <a:r>
              <a:rPr lang="ko-KR" altLang="en-US" dirty="0">
                <a:sym typeface="Wingdings" panose="05000000000000000000" pitchFamily="2" charset="2"/>
              </a:rPr>
              <a:t>행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>
                <a:sym typeface="Wingdings" panose="05000000000000000000" pitchFamily="2" charset="2"/>
              </a:rPr>
              <a:t>딥러닝을</a:t>
            </a:r>
            <a:r>
              <a:rPr lang="ko-KR" altLang="en-US" dirty="0">
                <a:sym typeface="Wingdings" panose="05000000000000000000" pitchFamily="2" charset="2"/>
              </a:rPr>
              <a:t> 포함하여 신경망 학습 알고리즘은 모두 이 절차를 따름</a:t>
            </a:r>
            <a:r>
              <a:rPr lang="en-US" altLang="ko-KR" dirty="0">
                <a:sym typeface="Wingdings" panose="05000000000000000000" pitchFamily="2" charset="2"/>
              </a:rPr>
              <a:t>(</a:t>
            </a:r>
            <a:r>
              <a:rPr lang="ko-KR" altLang="en-US" dirty="0" err="1">
                <a:sym typeface="Wingdings" panose="05000000000000000000" pitchFamily="2" charset="2"/>
              </a:rPr>
              <a:t>딥러닝은</a:t>
            </a:r>
            <a:r>
              <a:rPr lang="ko-KR" altLang="en-US" dirty="0">
                <a:sym typeface="Wingdings" panose="05000000000000000000" pitchFamily="2" charset="2"/>
              </a:rPr>
              <a:t> 많은 층을 거쳐 전방 계산과 후방 가중치 갱신을 수행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5" y="2852936"/>
            <a:ext cx="6121051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661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알고리즘 설계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268760"/>
            <a:ext cx="8136904" cy="44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010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현대 기계 학습으로 확장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앞 절은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 책에서 수학이 가장 많이 등장하는 절</a:t>
            </a:r>
            <a:r>
              <a:rPr lang="en-US" altLang="ko-KR" dirty="0"/>
              <a:t>(</a:t>
            </a:r>
            <a:r>
              <a:rPr lang="ko-KR" altLang="en-US" dirty="0"/>
              <a:t>앞으로는 수학이 적게 등장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단순한 </a:t>
            </a:r>
            <a:r>
              <a:rPr lang="ko-KR" altLang="en-US" dirty="0" err="1"/>
              <a:t>퍼셉트론을</a:t>
            </a:r>
            <a:r>
              <a:rPr lang="ko-KR" altLang="en-US" dirty="0"/>
              <a:t> 이용하여 기계 학습의 원리를 설명하고 </a:t>
            </a:r>
            <a:r>
              <a:rPr lang="ko-KR" altLang="en-US" dirty="0" err="1"/>
              <a:t>딥러닝으로</a:t>
            </a:r>
            <a:r>
              <a:rPr lang="ko-KR" altLang="en-US" dirty="0"/>
              <a:t> 도약할 발판을 마련할 </a:t>
            </a:r>
            <a:r>
              <a:rPr lang="ko-KR" altLang="en-US" dirty="0" err="1"/>
              <a:t>목적이었음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이 절은</a:t>
            </a:r>
            <a:endParaRPr lang="en-US" altLang="ko-KR" dirty="0"/>
          </a:p>
          <a:p>
            <a:pPr lvl="1"/>
            <a:r>
              <a:rPr lang="ko-KR" altLang="en-US" dirty="0"/>
              <a:t> 앞 절에서 공부한 </a:t>
            </a:r>
            <a:r>
              <a:rPr lang="ko-KR" altLang="en-US" dirty="0" err="1"/>
              <a:t>퍼셉트론</a:t>
            </a:r>
            <a:r>
              <a:rPr lang="ko-KR" altLang="en-US" dirty="0"/>
              <a:t> 원리를 바탕으로 현대 기계 학습으로 개념 확장</a:t>
            </a:r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55728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현대적인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기계학습의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복잡도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456384" cy="5688632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4-7]</a:t>
            </a:r>
            <a:r>
              <a:rPr lang="ko-KR" altLang="en-US" dirty="0"/>
              <a:t>의 세 가지 문제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분류</a:t>
            </a:r>
            <a:r>
              <a:rPr lang="en-US" altLang="ko-KR" baseline="-25000" dirty="0"/>
              <a:t>classification</a:t>
            </a:r>
            <a:r>
              <a:rPr lang="en-US" altLang="ko-KR" dirty="0"/>
              <a:t>: </a:t>
            </a:r>
            <a:r>
              <a:rPr lang="ko-KR" altLang="en-US" dirty="0"/>
              <a:t>지정된</a:t>
            </a:r>
            <a:r>
              <a:rPr lang="en-US" altLang="ko-KR" dirty="0"/>
              <a:t> </a:t>
            </a:r>
            <a:r>
              <a:rPr lang="ko-KR" altLang="en-US" dirty="0"/>
              <a:t>몇 가지 부류로 구분하는 문제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물체 검출</a:t>
            </a:r>
            <a:r>
              <a:rPr lang="en-US" altLang="ko-KR" baseline="-25000" dirty="0"/>
              <a:t>object detection</a:t>
            </a:r>
            <a:r>
              <a:rPr lang="en-US" altLang="ko-KR" dirty="0"/>
              <a:t>: </a:t>
            </a:r>
            <a:r>
              <a:rPr lang="ko-KR" altLang="en-US" dirty="0"/>
              <a:t>물체 위치를 </a:t>
            </a:r>
            <a:r>
              <a:rPr lang="ko-KR" altLang="en-US" dirty="0" err="1"/>
              <a:t>바운딩</a:t>
            </a:r>
            <a:r>
              <a:rPr lang="ko-KR" altLang="en-US" dirty="0"/>
              <a:t> 박스로 찾아내는 문제</a:t>
            </a:r>
            <a:r>
              <a:rPr lang="en-US" altLang="ko-KR" dirty="0"/>
              <a:t>(</a:t>
            </a:r>
            <a:r>
              <a:rPr lang="ko-KR" altLang="en-US" dirty="0"/>
              <a:t>사진 촬영에서 얼굴 초점 응용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물체 분할</a:t>
            </a:r>
            <a:r>
              <a:rPr lang="en-US" altLang="ko-KR" baseline="-25000" dirty="0"/>
              <a:t>object segmentation</a:t>
            </a:r>
            <a:r>
              <a:rPr lang="en-US" altLang="ko-KR" dirty="0"/>
              <a:t>: </a:t>
            </a:r>
            <a:r>
              <a:rPr lang="ko-KR" altLang="en-US" dirty="0"/>
              <a:t>화소 수준으로 물체를 찾아내는 문제</a:t>
            </a:r>
            <a:r>
              <a:rPr lang="en-US" altLang="ko-KR" dirty="0"/>
              <a:t>(</a:t>
            </a:r>
            <a:r>
              <a:rPr lang="ko-KR" altLang="en-US" dirty="0"/>
              <a:t>추적 대상 물체를 </a:t>
            </a:r>
            <a:r>
              <a:rPr lang="ko-KR" altLang="en-US" dirty="0" err="1"/>
              <a:t>형광색으로</a:t>
            </a:r>
            <a:r>
              <a:rPr lang="ko-KR" altLang="en-US" dirty="0"/>
              <a:t> 칠하는 응용</a:t>
            </a:r>
            <a:r>
              <a:rPr lang="en-US" altLang="ko-KR" dirty="0"/>
              <a:t>)</a:t>
            </a:r>
            <a:endParaRPr lang="en-US" altLang="ko-KR" baseline="-25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052736"/>
            <a:ext cx="4896544" cy="550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718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인공 신경망의 태동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생물 신경망을 간략히 소개한 후</a:t>
            </a:r>
            <a:r>
              <a:rPr lang="en-US" altLang="ko-KR" dirty="0"/>
              <a:t>, </a:t>
            </a:r>
            <a:r>
              <a:rPr lang="ko-KR" altLang="en-US" dirty="0"/>
              <a:t>인공 신경망 설명</a:t>
            </a:r>
            <a:endParaRPr lang="en-US" altLang="ko-KR" dirty="0"/>
          </a:p>
          <a:p>
            <a:r>
              <a:rPr lang="ko-KR" altLang="en-US" dirty="0"/>
              <a:t>인공 신경망은 생물 신경망에서 영감을 얻었지만</a:t>
            </a:r>
            <a:r>
              <a:rPr lang="en-US" altLang="ko-KR" dirty="0"/>
              <a:t> </a:t>
            </a:r>
            <a:r>
              <a:rPr lang="ko-KR" altLang="en-US" dirty="0"/>
              <a:t>실제 구현은 다름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컴퓨터의 작동 원리가 생물의 작동 원리와 근본적으로 다르기 때문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ko-KR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089736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현대적인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기계학습의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복잡도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적절한 손실 함수 필요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분류</a:t>
            </a:r>
            <a:r>
              <a:rPr lang="en-US" altLang="ko-KR" dirty="0"/>
              <a:t>: </a:t>
            </a:r>
            <a:r>
              <a:rPr lang="ko-KR" altLang="en-US" dirty="0"/>
              <a:t>참 값과 예측 값의 차이를 손실 함수에 반영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물체 검출</a:t>
            </a:r>
            <a:r>
              <a:rPr lang="en-US" altLang="ko-KR" dirty="0"/>
              <a:t>: </a:t>
            </a:r>
            <a:r>
              <a:rPr lang="ko-KR" altLang="en-US" dirty="0"/>
              <a:t>참 </a:t>
            </a:r>
            <a:r>
              <a:rPr lang="ko-KR" altLang="en-US" dirty="0" err="1"/>
              <a:t>바운딩</a:t>
            </a:r>
            <a:r>
              <a:rPr lang="ko-KR" altLang="en-US" dirty="0"/>
              <a:t> 박스와 예측한 </a:t>
            </a:r>
            <a:r>
              <a:rPr lang="ko-KR" altLang="en-US" dirty="0" err="1"/>
              <a:t>바운딩</a:t>
            </a:r>
            <a:r>
              <a:rPr lang="ko-KR" altLang="en-US" dirty="0"/>
              <a:t> 박스의 겹침 정도를 손실 함수에 반영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물체 분할</a:t>
            </a:r>
            <a:r>
              <a:rPr lang="en-US" altLang="ko-KR" dirty="0"/>
              <a:t>: </a:t>
            </a:r>
            <a:r>
              <a:rPr lang="ko-KR" altLang="en-US" dirty="0" err="1"/>
              <a:t>화소</a:t>
            </a:r>
            <a:r>
              <a:rPr lang="ko-KR" altLang="en-US" dirty="0"/>
              <a:t> 별로 레이블이 지정한 물체에 해당하는지 따지는 손실 함수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실용적인 신경망의 매개변수 개수는 방대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err="1"/>
              <a:t>딥러닝</a:t>
            </a:r>
            <a:r>
              <a:rPr lang="en-US" altLang="ko-KR" dirty="0"/>
              <a:t> </a:t>
            </a:r>
            <a:r>
              <a:rPr lang="ko-KR" altLang="en-US" dirty="0"/>
              <a:t>모델 </a:t>
            </a:r>
            <a:r>
              <a:rPr lang="en-US" altLang="ko-KR" dirty="0"/>
              <a:t>ResNet-50</a:t>
            </a:r>
            <a:r>
              <a:rPr lang="ko-KR" altLang="en-US" dirty="0"/>
              <a:t>은</a:t>
            </a:r>
            <a:r>
              <a:rPr lang="en-US" altLang="ko-KR" dirty="0"/>
              <a:t> 50</a:t>
            </a:r>
            <a:r>
              <a:rPr lang="ko-KR" altLang="en-US" dirty="0"/>
              <a:t>개의 층을 가지며 매개변수는 </a:t>
            </a:r>
            <a:r>
              <a:rPr lang="en-US" altLang="ko-KR" dirty="0"/>
              <a:t>2</a:t>
            </a:r>
            <a:r>
              <a:rPr lang="ko-KR" altLang="en-US" dirty="0"/>
              <a:t>천</a:t>
            </a:r>
            <a:r>
              <a:rPr lang="en-US" altLang="ko-KR" dirty="0"/>
              <a:t>300</a:t>
            </a:r>
            <a:r>
              <a:rPr lang="ko-KR" altLang="en-US" dirty="0"/>
              <a:t>만개 이상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다행히 </a:t>
            </a:r>
            <a:r>
              <a:rPr lang="en-US" altLang="ko-KR" dirty="0"/>
              <a:t>1~2</a:t>
            </a:r>
            <a:r>
              <a:rPr lang="ko-KR" altLang="en-US" dirty="0"/>
              <a:t>차원에서 개발한 공식이 고차원에 그대로 적용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단지 과잉 적합을 방지하기 위해 더 많은 데이터 사용 또는 더 정교한 규제 기법 적용</a:t>
            </a:r>
            <a:r>
              <a:rPr lang="en-US" altLang="ko-KR" dirty="0"/>
              <a:t>. </a:t>
            </a:r>
            <a:r>
              <a:rPr lang="ko-KR" altLang="en-US" dirty="0"/>
              <a:t>속도 향상을 위한 </a:t>
            </a:r>
            <a:r>
              <a:rPr lang="en-US" altLang="ko-KR" dirty="0"/>
              <a:t>GPU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5805264"/>
            <a:ext cx="59531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723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스토캐스틱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경사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하강법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경사 </a:t>
            </a:r>
            <a:r>
              <a:rPr lang="ko-KR" altLang="en-US" dirty="0" err="1"/>
              <a:t>하강법</a:t>
            </a:r>
            <a:endParaRPr lang="en-US" altLang="ko-KR" dirty="0"/>
          </a:p>
          <a:p>
            <a:pPr lvl="1"/>
            <a:r>
              <a:rPr lang="ko-KR" altLang="en-US" dirty="0"/>
              <a:t>자연과학과 공학에서 오랫동안 사용해온 최적화 방법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4-5])</a:t>
            </a:r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 err="1"/>
              <a:t>항공공학자</a:t>
            </a:r>
            <a:endParaRPr lang="en-US" altLang="ko-KR" dirty="0"/>
          </a:p>
          <a:p>
            <a:pPr lvl="2"/>
            <a:r>
              <a:rPr lang="ko-KR" altLang="en-US" dirty="0"/>
              <a:t>날개를 설계할 때 두께</a:t>
            </a:r>
            <a:r>
              <a:rPr lang="en-US" altLang="ko-KR" dirty="0"/>
              <a:t>, </a:t>
            </a:r>
            <a:r>
              <a:rPr lang="ko-KR" altLang="en-US" dirty="0"/>
              <a:t>폭</a:t>
            </a:r>
            <a:r>
              <a:rPr lang="en-US" altLang="ko-KR" dirty="0"/>
              <a:t>, </a:t>
            </a:r>
            <a:r>
              <a:rPr lang="ko-KR" altLang="en-US" dirty="0"/>
              <a:t>길이</a:t>
            </a:r>
            <a:r>
              <a:rPr lang="en-US" altLang="ko-KR" dirty="0"/>
              <a:t>, </a:t>
            </a:r>
            <a:r>
              <a:rPr lang="ko-KR" altLang="en-US" dirty="0"/>
              <a:t>곡률 등을 매개변수로 설정한 다음 유체 역학 이론을 기반으로 손실 함수 정의</a:t>
            </a:r>
            <a:endParaRPr lang="en-US" altLang="ko-KR" dirty="0"/>
          </a:p>
          <a:p>
            <a:pPr lvl="2"/>
            <a:r>
              <a:rPr lang="ko-KR" altLang="en-US" dirty="0"/>
              <a:t>손실 함수는 매개변수 변화에 따른 연료 소비량을 측정</a:t>
            </a:r>
            <a:endParaRPr lang="en-US" altLang="ko-KR" dirty="0"/>
          </a:p>
          <a:p>
            <a:pPr lvl="2"/>
            <a:r>
              <a:rPr lang="ko-KR" altLang="en-US" dirty="0"/>
              <a:t>경사 </a:t>
            </a:r>
            <a:r>
              <a:rPr lang="ko-KR" altLang="en-US" dirty="0" err="1"/>
              <a:t>하강법으로</a:t>
            </a:r>
            <a:r>
              <a:rPr lang="ko-KR" altLang="en-US" dirty="0"/>
              <a:t> </a:t>
            </a:r>
            <a:r>
              <a:rPr lang="ko-KR" altLang="en-US" dirty="0" err="1"/>
              <a:t>최적해를</a:t>
            </a:r>
            <a:r>
              <a:rPr lang="ko-KR" altLang="en-US" dirty="0"/>
              <a:t> 구한 다음 날개 제작</a:t>
            </a:r>
            <a:endParaRPr lang="en-US" altLang="ko-KR" dirty="0"/>
          </a:p>
          <a:p>
            <a:r>
              <a:rPr lang="ko-KR" altLang="en-US" dirty="0"/>
              <a:t>기계 학습의 경사 </a:t>
            </a:r>
            <a:r>
              <a:rPr lang="ko-KR" altLang="en-US" dirty="0" err="1"/>
              <a:t>하강법</a:t>
            </a:r>
            <a:endParaRPr lang="en-US" altLang="ko-KR" dirty="0"/>
          </a:p>
          <a:p>
            <a:pPr lvl="1"/>
            <a:r>
              <a:rPr lang="ko-KR" altLang="en-US" dirty="0"/>
              <a:t>여러 측면에서 표준 경사 </a:t>
            </a:r>
            <a:r>
              <a:rPr lang="ko-KR" altLang="en-US" dirty="0" err="1"/>
              <a:t>하강법과</a:t>
            </a:r>
            <a:r>
              <a:rPr lang="ko-KR" altLang="en-US" dirty="0"/>
              <a:t> 다름</a:t>
            </a:r>
            <a:endParaRPr lang="en-US" altLang="ko-KR" dirty="0"/>
          </a:p>
          <a:p>
            <a:pPr lvl="2"/>
            <a:r>
              <a:rPr lang="ko-KR" altLang="en-US" dirty="0"/>
              <a:t>잡음이 섞인 데이터가 개입</a:t>
            </a:r>
            <a:endParaRPr lang="en-US" altLang="ko-KR" dirty="0"/>
          </a:p>
          <a:p>
            <a:pPr lvl="2"/>
            <a:r>
              <a:rPr lang="ko-KR" altLang="en-US" dirty="0"/>
              <a:t>매개변수가 방대</a:t>
            </a:r>
            <a:endParaRPr lang="en-US" altLang="ko-KR" dirty="0"/>
          </a:p>
          <a:p>
            <a:pPr lvl="2"/>
            <a:r>
              <a:rPr lang="ko-KR" altLang="en-US" dirty="0"/>
              <a:t>일반화 능력 필요</a:t>
            </a:r>
            <a:endParaRPr lang="en-US" altLang="ko-KR" dirty="0"/>
          </a:p>
          <a:p>
            <a:pPr marL="447675" lvl="2" indent="0">
              <a:buNone/>
            </a:pPr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ko-KR" altLang="en-US" dirty="0">
                <a:sym typeface="Wingdings" panose="05000000000000000000" pitchFamily="2" charset="2"/>
              </a:rPr>
              <a:t>이런 특성은 </a:t>
            </a:r>
            <a:r>
              <a:rPr lang="ko-KR" altLang="en-US" dirty="0" err="1">
                <a:sym typeface="Wingdings" panose="05000000000000000000" pitchFamily="2" charset="2"/>
              </a:rPr>
              <a:t>최적해를</a:t>
            </a:r>
            <a:r>
              <a:rPr lang="ko-KR" altLang="en-US" dirty="0">
                <a:sym typeface="Wingdings" panose="05000000000000000000" pitchFamily="2" charset="2"/>
              </a:rPr>
              <a:t> 찾는 일을 어렵게 </a:t>
            </a:r>
            <a:r>
              <a:rPr lang="ko-KR" altLang="en-US" dirty="0" err="1">
                <a:sym typeface="Wingdings" panose="05000000000000000000" pitchFamily="2" charset="2"/>
              </a:rPr>
              <a:t>만듬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 err="1">
                <a:sym typeface="Wingdings" panose="05000000000000000000" pitchFamily="2" charset="2"/>
              </a:rPr>
              <a:t>정확률이</a:t>
            </a:r>
            <a:r>
              <a:rPr lang="ko-KR" altLang="en-US" dirty="0">
                <a:sym typeface="Wingdings" panose="05000000000000000000" pitchFamily="2" charset="2"/>
              </a:rPr>
              <a:t> 등락을 거듭하며 수렴하지 않는다거나 훈련 집합에 대해 높은 성능을 얻었는데 테스트 집합에 대해 형편 없는 성능 등의 문제</a:t>
            </a:r>
            <a:endParaRPr lang="en-US" altLang="ko-KR" dirty="0"/>
          </a:p>
          <a:p>
            <a:pPr lvl="2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22819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4.5.2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스토캐스틱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경사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하강법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기계 학습은 </a:t>
            </a:r>
            <a:r>
              <a:rPr lang="ko-KR" altLang="en-US" dirty="0" err="1"/>
              <a:t>스토캐스틱</a:t>
            </a:r>
            <a:r>
              <a:rPr lang="ko-KR" altLang="en-US" dirty="0"/>
              <a:t> 경사 </a:t>
            </a:r>
            <a:r>
              <a:rPr lang="ko-KR" altLang="en-US" dirty="0" err="1"/>
              <a:t>하강법으로</a:t>
            </a:r>
            <a:r>
              <a:rPr lang="ko-KR" altLang="en-US" dirty="0"/>
              <a:t> 확장하여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배치 모드 </a:t>
            </a:r>
            <a:r>
              <a:rPr lang="en-US" altLang="ko-KR" dirty="0"/>
              <a:t>vs. </a:t>
            </a:r>
            <a:r>
              <a:rPr lang="ko-KR" altLang="en-US" dirty="0"/>
              <a:t>패턴</a:t>
            </a:r>
            <a:r>
              <a:rPr lang="en-US" altLang="ko-KR" dirty="0"/>
              <a:t> </a:t>
            </a:r>
            <a:r>
              <a:rPr lang="ko-KR" altLang="en-US" dirty="0"/>
              <a:t>모드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알고리즘 </a:t>
            </a:r>
            <a:r>
              <a:rPr lang="en-US" altLang="ko-KR" dirty="0"/>
              <a:t>4-4]</a:t>
            </a:r>
            <a:r>
              <a:rPr lang="ko-KR" altLang="en-US" dirty="0"/>
              <a:t>는 배치 모드</a:t>
            </a:r>
            <a:r>
              <a:rPr lang="en-US" altLang="ko-KR" dirty="0"/>
              <a:t>: </a:t>
            </a:r>
            <a:r>
              <a:rPr lang="ko-KR" altLang="en-US" dirty="0"/>
              <a:t>틀린 샘플을 모은 다음 한꺼번에 매개변수 갱신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패턴 모드는 패턴 별로 매개변수 갱신</a:t>
            </a:r>
            <a:r>
              <a:rPr lang="en-US" altLang="ko-KR" dirty="0"/>
              <a:t>(</a:t>
            </a:r>
            <a:r>
              <a:rPr lang="ko-KR" altLang="en-US" dirty="0"/>
              <a:t>세대를 시작할 때 샘플을 뒤섞어 랜덤 샘플링 효과 제공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딥러닝은</a:t>
            </a:r>
            <a:r>
              <a:rPr lang="ko-KR" altLang="en-US" dirty="0"/>
              <a:t> 주로 미니 배치 사용</a:t>
            </a:r>
            <a:r>
              <a:rPr lang="en-US" altLang="ko-KR" dirty="0"/>
              <a:t>(</a:t>
            </a:r>
            <a:r>
              <a:rPr lang="ko-KR" altLang="en-US" dirty="0"/>
              <a:t>패턴 모드와 배치 모드의 중간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훈련 집합을 일정한 크기의 부분 집합으로 나눈 다음 부분 집합 별로 처리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부분 집합으로 나눌 때 랜덤 샘플링을 적용하기 때문에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 err="1">
                <a:sym typeface="Wingdings" panose="05000000000000000000" pitchFamily="2" charset="2"/>
              </a:rPr>
              <a:t>스토캐스틱</a:t>
            </a:r>
            <a:r>
              <a:rPr lang="ko-KR" altLang="en-US" dirty="0">
                <a:sym typeface="Wingdings" panose="05000000000000000000" pitchFamily="2" charset="2"/>
              </a:rPr>
              <a:t> 경사 </a:t>
            </a:r>
            <a:r>
              <a:rPr lang="ko-KR" altLang="en-US" dirty="0" err="1">
                <a:sym typeface="Wingdings" panose="05000000000000000000" pitchFamily="2" charset="2"/>
              </a:rPr>
              <a:t>하강법</a:t>
            </a:r>
            <a:r>
              <a:rPr lang="en-US" altLang="ko-KR" dirty="0">
                <a:sym typeface="Wingdings" panose="05000000000000000000" pitchFamily="2" charset="2"/>
              </a:rPr>
              <a:t>(SGD, stochastic gradient descent)</a:t>
            </a:r>
            <a:r>
              <a:rPr lang="ko-KR" altLang="en-US" dirty="0">
                <a:sym typeface="Wingdings" panose="05000000000000000000" pitchFamily="2" charset="2"/>
              </a:rPr>
              <a:t>이라 부름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405513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4.6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r>
              <a:rPr lang="ko-KR" altLang="en-US" dirty="0"/>
              <a:t> 프로그래밍을 해보면 현대적인 신경망을 프로그래밍하는데 크게 도움</a:t>
            </a:r>
            <a:endParaRPr lang="en-US" altLang="ko-KR" dirty="0"/>
          </a:p>
          <a:p>
            <a:r>
              <a:rPr lang="ko-KR" altLang="en-US" dirty="0"/>
              <a:t>이 절에서는 </a:t>
            </a:r>
            <a:r>
              <a:rPr lang="en-US" altLang="ko-KR" dirty="0" err="1"/>
              <a:t>sklearn</a:t>
            </a:r>
            <a:r>
              <a:rPr lang="en-US" altLang="ko-KR" dirty="0"/>
              <a:t> </a:t>
            </a:r>
            <a:r>
              <a:rPr lang="ko-KR" altLang="en-US" dirty="0"/>
              <a:t>라이브러리를 활용해서</a:t>
            </a:r>
            <a:r>
              <a:rPr lang="en-US" altLang="ko-KR" dirty="0"/>
              <a:t> </a:t>
            </a:r>
            <a:r>
              <a:rPr lang="ko-KR" altLang="en-US" dirty="0" err="1"/>
              <a:t>퍼셉트론</a:t>
            </a:r>
            <a:r>
              <a:rPr lang="ko-KR" altLang="en-US" dirty="0"/>
              <a:t> 프로그래밍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08" y="2780928"/>
            <a:ext cx="8028384" cy="57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171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4.6.1 OR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4-1]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84784"/>
            <a:ext cx="7313265" cy="387292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5423288"/>
            <a:ext cx="7313265" cy="110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45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필기 숫자 데이터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4-2]</a:t>
            </a:r>
            <a:r>
              <a:rPr lang="ko-KR" altLang="en-US" dirty="0"/>
              <a:t>는 </a:t>
            </a:r>
            <a:r>
              <a:rPr lang="en-US" altLang="ko-KR" dirty="0" err="1"/>
              <a:t>sklearn</a:t>
            </a:r>
            <a:r>
              <a:rPr lang="ko-KR" altLang="en-US" dirty="0"/>
              <a:t>이 제공하는 숫자 데이터에 </a:t>
            </a:r>
            <a:r>
              <a:rPr lang="ko-KR" altLang="en-US" dirty="0" err="1"/>
              <a:t>퍼셉트론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SVM</a:t>
            </a:r>
            <a:r>
              <a:rPr lang="ko-KR" altLang="en-US" dirty="0"/>
              <a:t>을 사용한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3-5]</a:t>
            </a:r>
            <a:r>
              <a:rPr lang="ko-KR" altLang="en-US" dirty="0"/>
              <a:t>와 비슷함</a:t>
            </a:r>
            <a:r>
              <a:rPr lang="en-US" altLang="ko-KR" dirty="0"/>
              <a:t>(</a:t>
            </a:r>
            <a:r>
              <a:rPr lang="ko-KR" altLang="en-US" dirty="0"/>
              <a:t>음영 표시한 행만 달라짐</a:t>
            </a:r>
            <a:r>
              <a:rPr lang="en-US" altLang="ko-KR" dirty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091051"/>
            <a:ext cx="6840760" cy="15995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07" y="3690600"/>
            <a:ext cx="6841829" cy="247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074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필기 숫자 데이터 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실행 결과 </a:t>
            </a:r>
            <a:r>
              <a:rPr lang="en-US" altLang="ko-KR" dirty="0"/>
              <a:t>93.88% </a:t>
            </a:r>
            <a:r>
              <a:rPr lang="ko-KR" altLang="en-US" dirty="0" err="1"/>
              <a:t>정확률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3-6]</a:t>
            </a:r>
            <a:r>
              <a:rPr lang="ko-KR" altLang="en-US" dirty="0"/>
              <a:t>의 </a:t>
            </a:r>
            <a:r>
              <a:rPr lang="en-US" altLang="ko-KR" dirty="0"/>
              <a:t>SVM </a:t>
            </a:r>
            <a:r>
              <a:rPr lang="ko-KR" altLang="en-US" dirty="0"/>
              <a:t>모델의 </a:t>
            </a:r>
            <a:r>
              <a:rPr lang="en-US" altLang="ko-KR" dirty="0"/>
              <a:t>98.74%</a:t>
            </a:r>
            <a:r>
              <a:rPr lang="ko-KR" altLang="en-US" dirty="0"/>
              <a:t>보다 열등</a:t>
            </a:r>
            <a:r>
              <a:rPr lang="en-US" altLang="ko-KR" dirty="0"/>
              <a:t>(</a:t>
            </a:r>
            <a:r>
              <a:rPr lang="ko-KR" altLang="en-US" dirty="0" err="1"/>
              <a:t>퍼셉트론은</a:t>
            </a:r>
            <a:r>
              <a:rPr lang="ko-KR" altLang="en-US" dirty="0"/>
              <a:t> 선형 </a:t>
            </a:r>
            <a:r>
              <a:rPr lang="ko-KR" altLang="en-US" dirty="0" err="1"/>
              <a:t>분류기이기</a:t>
            </a:r>
            <a:r>
              <a:rPr lang="ko-KR" altLang="en-US" dirty="0"/>
              <a:t> 때문</a:t>
            </a:r>
            <a:r>
              <a:rPr lang="en-US" altLang="ko-KR" dirty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700808"/>
            <a:ext cx="5976664" cy="509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963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4.6.3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학습의 디자인 패턴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물건에 깃든 패턴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달구지</a:t>
            </a:r>
            <a:r>
              <a:rPr lang="en-US" altLang="ko-KR" dirty="0"/>
              <a:t>, </a:t>
            </a:r>
            <a:r>
              <a:rPr lang="ko-KR" altLang="en-US" dirty="0"/>
              <a:t>마차</a:t>
            </a:r>
            <a:r>
              <a:rPr lang="en-US" altLang="ko-KR" dirty="0"/>
              <a:t>, </a:t>
            </a:r>
            <a:r>
              <a:rPr lang="ko-KR" altLang="en-US" dirty="0"/>
              <a:t>자동차</a:t>
            </a:r>
            <a:r>
              <a:rPr lang="en-US" altLang="ko-KR" dirty="0"/>
              <a:t>, </a:t>
            </a:r>
            <a:r>
              <a:rPr lang="ko-KR" altLang="en-US" dirty="0"/>
              <a:t>자율 </a:t>
            </a:r>
            <a:r>
              <a:rPr lang="ko-KR" altLang="en-US" dirty="0" err="1"/>
              <a:t>주행차</a:t>
            </a:r>
            <a:r>
              <a:rPr lang="ko-KR" altLang="en-US" dirty="0"/>
              <a:t> 모두 둥근 모양의 바퀴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바퀴의 </a:t>
            </a:r>
            <a:r>
              <a:rPr lang="ko-KR" altLang="en-US" dirty="0" err="1"/>
              <a:t>재발명</a:t>
            </a:r>
            <a:r>
              <a:rPr lang="en-US" altLang="ko-KR" baseline="-25000" dirty="0"/>
              <a:t>reinventing the wheel</a:t>
            </a:r>
            <a:r>
              <a:rPr lang="ko-KR" altLang="en-US" dirty="0"/>
              <a:t>을 피하려면 패턴을 잘 활용해야 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컴퓨터 프로그램에 깃든 패턴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『</a:t>
            </a:r>
            <a:r>
              <a:rPr lang="en-US" dirty="0"/>
              <a:t>Design Patterns: Elements of Reusable Object-oriented Software</a:t>
            </a:r>
            <a:r>
              <a:rPr lang="en-US" altLang="ko-KR" dirty="0"/>
              <a:t>』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소프트웨어의</a:t>
            </a:r>
            <a:r>
              <a:rPr lang="en-US" altLang="ko-KR" dirty="0"/>
              <a:t> </a:t>
            </a:r>
            <a:r>
              <a:rPr lang="ko-KR" altLang="en-US" dirty="0"/>
              <a:t>디자인 패턴의 중요성을 강조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a=[12,3,2,5,20,17] </a:t>
            </a:r>
            <a:r>
              <a:rPr lang="ko-KR" altLang="en-US" dirty="0"/>
              <a:t>리스트에서 최소값 찾기</a:t>
            </a:r>
            <a:r>
              <a:rPr lang="en-US" altLang="ko-KR" dirty="0"/>
              <a:t>, </a:t>
            </a:r>
            <a:r>
              <a:rPr lang="ko-KR" altLang="en-US" dirty="0"/>
              <a:t>최대값 찾기</a:t>
            </a:r>
            <a:r>
              <a:rPr lang="en-US" altLang="ko-KR" dirty="0"/>
              <a:t>, </a:t>
            </a:r>
            <a:r>
              <a:rPr lang="ko-KR" altLang="en-US" dirty="0"/>
              <a:t>평균 구하기는 모두 리스트를 순차적으로 훑는 연산 필요 </a:t>
            </a:r>
            <a:r>
              <a:rPr lang="en-US" altLang="ko-KR" dirty="0">
                <a:sym typeface="Wingdings" panose="05000000000000000000" pitchFamily="2" charset="2"/>
              </a:rPr>
              <a:t> Iterator</a:t>
            </a:r>
            <a:r>
              <a:rPr lang="ko-KR" altLang="en-US" dirty="0">
                <a:sym typeface="Wingdings" panose="05000000000000000000" pitchFamily="2" charset="2"/>
              </a:rPr>
              <a:t>라는 디자인 패턴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19254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4.6.3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기계 학습의 디자인 패턴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기계 학습에 깃든 패턴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모델만 달라지고 나머지는 같은 경우가 많음</a:t>
            </a:r>
            <a:r>
              <a:rPr lang="en-US" altLang="ko-KR" dirty="0"/>
              <a:t>. </a:t>
            </a:r>
            <a:r>
              <a:rPr lang="ko-KR" altLang="en-US" dirty="0"/>
              <a:t>예</a:t>
            </a:r>
            <a:r>
              <a:rPr lang="en-US" altLang="ko-KR" dirty="0"/>
              <a:t>) [</a:t>
            </a:r>
            <a:r>
              <a:rPr lang="ko-KR" altLang="en-US" dirty="0"/>
              <a:t>프로그램 </a:t>
            </a:r>
            <a:r>
              <a:rPr lang="en-US" altLang="ko-KR" dirty="0"/>
              <a:t>3-5]</a:t>
            </a:r>
            <a:r>
              <a:rPr lang="ko-KR" altLang="en-US" dirty="0"/>
              <a:t>와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4-2]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기계 학습의</a:t>
            </a:r>
            <a:r>
              <a:rPr lang="en-US" altLang="ko-KR" dirty="0"/>
              <a:t> </a:t>
            </a:r>
            <a:r>
              <a:rPr lang="ko-KR" altLang="en-US" dirty="0"/>
              <a:t>디자인 패턴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ko-KR" altLang="en-US" dirty="0"/>
              <a:t>장부터 공부할 </a:t>
            </a:r>
            <a:r>
              <a:rPr lang="en-US" altLang="ko-KR" dirty="0" err="1"/>
              <a:t>tensorflow</a:t>
            </a:r>
            <a:r>
              <a:rPr lang="ko-KR" altLang="en-US" dirty="0"/>
              <a:t>를 이용한 </a:t>
            </a:r>
            <a:r>
              <a:rPr lang="ko-KR" altLang="en-US" dirty="0" err="1"/>
              <a:t>딥러닝</a:t>
            </a:r>
            <a:r>
              <a:rPr lang="ko-KR" altLang="en-US" dirty="0"/>
              <a:t> 프로그래밍에도 디자인 패턴 풍부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디자인 패턴의 계층 구조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하위 작업에도 디자인 패턴 존재</a:t>
            </a:r>
            <a:r>
              <a:rPr lang="en-US" altLang="ko-KR" dirty="0"/>
              <a:t>.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혼동 행렬 구하기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디자인 패턴은 구체적인 코딩 기술이기도 하지만 패턴을 잘 이용하여 효율적으로 프로그래밍하겠다는 마음가짐이기도 함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92896"/>
            <a:ext cx="7524328" cy="89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1841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퍼셉트론은</a:t>
            </a:r>
            <a:r>
              <a:rPr lang="ko-KR" altLang="en-US" dirty="0"/>
              <a:t> 선형이라는 한계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4-9]</a:t>
            </a:r>
            <a:r>
              <a:rPr lang="ko-KR" altLang="en-US" dirty="0"/>
              <a:t>의 선형 분리 불가능한 데이터에서는 높은 </a:t>
            </a:r>
            <a:r>
              <a:rPr lang="ko-KR" altLang="en-US" dirty="0" err="1"/>
              <a:t>오류율</a:t>
            </a:r>
            <a:r>
              <a:rPr lang="en-US" altLang="ko-KR" dirty="0"/>
              <a:t>([</a:t>
            </a:r>
            <a:r>
              <a:rPr lang="ko-KR" altLang="en-US" dirty="0"/>
              <a:t>프로그램 </a:t>
            </a:r>
            <a:r>
              <a:rPr lang="en-US" altLang="ko-KR" dirty="0"/>
              <a:t>4-2]</a:t>
            </a:r>
            <a:r>
              <a:rPr lang="ko-KR" altLang="en-US" dirty="0"/>
              <a:t>의 </a:t>
            </a:r>
            <a:r>
              <a:rPr lang="en-US" altLang="ko-KR" dirty="0"/>
              <a:t>6.12% </a:t>
            </a:r>
            <a:r>
              <a:rPr lang="ko-KR" altLang="en-US" dirty="0" err="1"/>
              <a:t>오류율의</a:t>
            </a:r>
            <a:r>
              <a:rPr lang="ko-KR" altLang="en-US" dirty="0"/>
              <a:t> 원인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XOR</a:t>
            </a:r>
            <a:r>
              <a:rPr lang="ko-KR" altLang="en-US" dirty="0"/>
              <a:t>에서는 </a:t>
            </a:r>
            <a:r>
              <a:rPr lang="en-US" altLang="ko-KR" dirty="0"/>
              <a:t>25% </a:t>
            </a:r>
            <a:r>
              <a:rPr lang="ko-KR" altLang="en-US" dirty="0" err="1"/>
              <a:t>오류율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4-10(a)])</a:t>
            </a:r>
          </a:p>
          <a:p>
            <a:pPr lvl="1"/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절에서는</a:t>
            </a:r>
            <a:r>
              <a:rPr lang="en-US" altLang="ko-KR" dirty="0"/>
              <a:t> </a:t>
            </a:r>
            <a:r>
              <a:rPr lang="ko-KR" altLang="en-US" dirty="0" err="1"/>
              <a:t>은닉층을</a:t>
            </a:r>
            <a:r>
              <a:rPr lang="ko-KR" altLang="en-US" dirty="0"/>
              <a:t> 추가한 다층 </a:t>
            </a:r>
            <a:r>
              <a:rPr lang="ko-KR" altLang="en-US" dirty="0" err="1"/>
              <a:t>퍼셉트론으로</a:t>
            </a:r>
            <a:r>
              <a:rPr lang="ko-KR" altLang="en-US" dirty="0"/>
              <a:t> 비선형으로 확장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916832"/>
            <a:ext cx="5473042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265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생물 신경망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사람</a:t>
            </a:r>
            <a:r>
              <a:rPr lang="en-US" altLang="ko-KR" dirty="0"/>
              <a:t> </a:t>
            </a:r>
            <a:r>
              <a:rPr lang="ko-KR" altLang="en-US" dirty="0"/>
              <a:t>뇌와 컴퓨터</a:t>
            </a:r>
            <a:endParaRPr lang="en-US" altLang="ko-KR" baseline="-25000" dirty="0"/>
          </a:p>
          <a:p>
            <a:pPr lvl="1"/>
            <a:r>
              <a:rPr lang="ko-KR" altLang="en-US" dirty="0"/>
              <a:t>뉴런</a:t>
            </a:r>
            <a:r>
              <a:rPr lang="en-US" altLang="ko-KR" baseline="-25000" dirty="0"/>
              <a:t>neuron</a:t>
            </a:r>
            <a:r>
              <a:rPr lang="ko-KR" altLang="en-US" dirty="0"/>
              <a:t>은 뇌의 정보처리 단위로서 연산을</a:t>
            </a:r>
            <a:r>
              <a:rPr lang="en-US" altLang="ko-KR" dirty="0"/>
              <a:t> </a:t>
            </a:r>
            <a:r>
              <a:rPr lang="ko-KR" altLang="en-US" dirty="0"/>
              <a:t>수행하는 </a:t>
            </a:r>
            <a:r>
              <a:rPr lang="ko-KR" altLang="en-US" dirty="0" err="1"/>
              <a:t>세포체</a:t>
            </a:r>
            <a:r>
              <a:rPr lang="en-US" altLang="ko-KR" baseline="-25000" dirty="0"/>
              <a:t>soma </a:t>
            </a:r>
            <a:r>
              <a:rPr lang="ko-KR" altLang="en-US" baseline="-25000" dirty="0"/>
              <a:t>또는 </a:t>
            </a:r>
            <a:r>
              <a:rPr lang="en-US" altLang="ko-KR" baseline="-25000" dirty="0"/>
              <a:t>cell</a:t>
            </a:r>
            <a:r>
              <a:rPr lang="ko-KR" altLang="en-US" baseline="-25000" dirty="0"/>
              <a:t> </a:t>
            </a:r>
            <a:r>
              <a:rPr lang="en-US" altLang="ko-KR" baseline="-25000" dirty="0"/>
              <a:t>body</a:t>
            </a:r>
            <a:r>
              <a:rPr lang="en-US" altLang="ko-KR" dirty="0"/>
              <a:t>, </a:t>
            </a:r>
            <a:r>
              <a:rPr lang="ko-KR" altLang="en-US" dirty="0"/>
              <a:t>처리한 정보를 다른 뉴런에 전달하는 </a:t>
            </a:r>
            <a:r>
              <a:rPr lang="ko-KR" altLang="en-US" dirty="0" err="1"/>
              <a:t>축삭</a:t>
            </a:r>
            <a:r>
              <a:rPr lang="en-US" altLang="ko-KR" baseline="-25000" dirty="0"/>
              <a:t>axon</a:t>
            </a:r>
            <a:r>
              <a:rPr lang="en-US" altLang="ko-KR" dirty="0"/>
              <a:t>, </a:t>
            </a:r>
            <a:r>
              <a:rPr lang="ko-KR" altLang="en-US" dirty="0"/>
              <a:t>다른 뉴런으로부터 정보를 받는 수상돌기</a:t>
            </a:r>
            <a:r>
              <a:rPr lang="en-US" altLang="ko-KR" baseline="-25000" dirty="0"/>
              <a:t>dendrite</a:t>
            </a:r>
            <a:r>
              <a:rPr lang="ko-KR" altLang="en-US" dirty="0"/>
              <a:t>로 구성</a:t>
            </a:r>
            <a:endParaRPr lang="en-US" altLang="ko-KR" dirty="0"/>
          </a:p>
          <a:p>
            <a:pPr lvl="1"/>
            <a:r>
              <a:rPr lang="ko-KR" altLang="en-US" dirty="0"/>
              <a:t>사람 뇌는 </a:t>
            </a:r>
            <a:r>
              <a:rPr lang="en-US" altLang="ko-KR" dirty="0"/>
              <a:t>10</a:t>
            </a:r>
            <a:r>
              <a:rPr lang="en-US" altLang="ko-KR" baseline="30000" dirty="0"/>
              <a:t>11</a:t>
            </a:r>
            <a:r>
              <a:rPr lang="ko-KR" altLang="en-US" dirty="0"/>
              <a:t>개 가량의 뉴런</a:t>
            </a:r>
            <a:r>
              <a:rPr lang="en-US" altLang="ko-KR" dirty="0"/>
              <a:t>, </a:t>
            </a:r>
            <a:r>
              <a:rPr lang="ko-KR" altLang="en-US" dirty="0" err="1"/>
              <a:t>뉴런마다</a:t>
            </a:r>
            <a:r>
              <a:rPr lang="ko-KR" altLang="en-US" dirty="0"/>
              <a:t> </a:t>
            </a:r>
            <a:r>
              <a:rPr lang="en-US" altLang="ko-KR" dirty="0"/>
              <a:t>1000</a:t>
            </a:r>
            <a:r>
              <a:rPr lang="ko-KR" altLang="en-US" dirty="0"/>
              <a:t>개 가량의 연결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고도의 병렬 처리기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/>
            <a:r>
              <a:rPr lang="ko-KR" altLang="en-US" dirty="0"/>
              <a:t>반면에</a:t>
            </a:r>
            <a:r>
              <a:rPr lang="en-US" altLang="ko-KR" dirty="0"/>
              <a:t> </a:t>
            </a:r>
            <a:r>
              <a:rPr lang="ko-KR" altLang="en-US" dirty="0"/>
              <a:t>폰 </a:t>
            </a:r>
            <a:r>
              <a:rPr lang="ko-KR" altLang="en-US" dirty="0" err="1"/>
              <a:t>노이만</a:t>
            </a:r>
            <a:r>
              <a:rPr lang="ko-KR" altLang="en-US" dirty="0"/>
              <a:t> 컴퓨터는 아주 빠른 순차 명령어 처리기</a:t>
            </a:r>
            <a:endParaRPr lang="en-US" altLang="ko-KR" dirty="0"/>
          </a:p>
          <a:p>
            <a:pPr lvl="1"/>
            <a:endParaRPr lang="ko-KR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996952"/>
            <a:ext cx="5078709" cy="332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767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r>
              <a:rPr lang="ko-KR" altLang="en-US" dirty="0"/>
              <a:t> 두 개로 특징 공간을 세 개의 부분 공간으로 나눌 수 있음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/>
              <a:t>두 </a:t>
            </a:r>
            <a:r>
              <a:rPr lang="ko-KR" altLang="en-US" dirty="0" err="1"/>
              <a:t>퍼셉트론을</a:t>
            </a:r>
            <a:r>
              <a:rPr lang="ko-KR" altLang="en-US" dirty="0"/>
              <a:t> 병렬로 결합하면 </a:t>
            </a:r>
            <a:r>
              <a:rPr lang="en-US" altLang="ko-KR" dirty="0"/>
              <a:t>(x</a:t>
            </a:r>
            <a:r>
              <a:rPr lang="en-US" altLang="ko-KR" baseline="-25000" dirty="0"/>
              <a:t>1</a:t>
            </a:r>
            <a:r>
              <a:rPr lang="en-US" altLang="ko-KR" dirty="0"/>
              <a:t>,x</a:t>
            </a:r>
            <a:r>
              <a:rPr lang="en-US" altLang="ko-KR" baseline="-25000" dirty="0"/>
              <a:t>2</a:t>
            </a:r>
            <a:r>
              <a:rPr lang="en-US" altLang="ko-KR" dirty="0"/>
              <a:t>) </a:t>
            </a:r>
            <a:r>
              <a:rPr lang="ko-KR" altLang="en-US" dirty="0"/>
              <a:t>공간을 </a:t>
            </a:r>
            <a:r>
              <a:rPr lang="en-US" altLang="ko-KR" dirty="0"/>
              <a:t>(z</a:t>
            </a:r>
            <a:r>
              <a:rPr lang="en-US" altLang="ko-KR" baseline="-25000" dirty="0"/>
              <a:t>1</a:t>
            </a:r>
            <a:r>
              <a:rPr lang="en-US" altLang="ko-KR" dirty="0"/>
              <a:t>,z</a:t>
            </a:r>
            <a:r>
              <a:rPr lang="en-US" altLang="ko-KR" baseline="-25000" dirty="0"/>
              <a:t>2</a:t>
            </a:r>
            <a:r>
              <a:rPr lang="en-US" altLang="ko-KR" dirty="0"/>
              <a:t>) </a:t>
            </a:r>
            <a:r>
              <a:rPr lang="ko-KR" altLang="en-US" dirty="0"/>
              <a:t>공간으로 변환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12776"/>
            <a:ext cx="6336704" cy="22226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266885"/>
            <a:ext cx="6408712" cy="235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0418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새로운 공간 </a:t>
            </a:r>
            <a:r>
              <a:rPr lang="en-US" altLang="ko-KR" dirty="0"/>
              <a:t>(z</a:t>
            </a:r>
            <a:r>
              <a:rPr lang="en-US" altLang="ko-KR" baseline="-25000" dirty="0"/>
              <a:t>1</a:t>
            </a:r>
            <a:r>
              <a:rPr lang="en-US" altLang="ko-KR" dirty="0"/>
              <a:t>,z</a:t>
            </a:r>
            <a:r>
              <a:rPr lang="en-US" altLang="ko-KR" baseline="-25000" dirty="0"/>
              <a:t>2</a:t>
            </a:r>
            <a:r>
              <a:rPr lang="en-US" altLang="ko-KR" dirty="0"/>
              <a:t>)</a:t>
            </a:r>
            <a:r>
              <a:rPr lang="ko-KR" altLang="en-US" dirty="0"/>
              <a:t>의 흥미로운 특성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선형 분리 불가능하던 네 점이 선형 분리 가능해짐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퍼셉트론을</a:t>
            </a:r>
            <a:r>
              <a:rPr lang="ko-KR" altLang="en-US" dirty="0"/>
              <a:t> 하나 더 쓰면 </a:t>
            </a:r>
            <a:r>
              <a:rPr lang="en-US" altLang="ko-KR" dirty="0"/>
              <a:t>XOR </a:t>
            </a:r>
            <a:r>
              <a:rPr lang="ko-KR" altLang="en-US" dirty="0"/>
              <a:t>문제를 푸는 신경망 완성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6300192" y="1626166"/>
            <a:ext cx="1512168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다층 </a:t>
            </a:r>
            <a:r>
              <a:rPr lang="ko-KR" altLang="en-US" sz="1600" dirty="0" err="1">
                <a:solidFill>
                  <a:srgbClr val="0000FF"/>
                </a:solidFill>
              </a:rPr>
              <a:t>퍼셉트론</a:t>
            </a:r>
            <a:endParaRPr lang="en-US" sz="1600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088" y="2916470"/>
            <a:ext cx="7450966" cy="2744778"/>
          </a:xfrm>
          <a:prstGeom prst="rect">
            <a:avLst/>
          </a:prstGeom>
        </p:spPr>
      </p:pic>
      <p:cxnSp>
        <p:nvCxnSpPr>
          <p:cNvPr id="9" name="직선 화살표 연결선 8"/>
          <p:cNvCxnSpPr>
            <a:stCxn id="7" idx="2"/>
          </p:cNvCxnSpPr>
          <p:nvPr/>
        </p:nvCxnSpPr>
        <p:spPr>
          <a:xfrm flipH="1">
            <a:off x="6300192" y="2058214"/>
            <a:ext cx="756084" cy="858256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5024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4-2] XOR</a:t>
            </a:r>
            <a:r>
              <a:rPr lang="ko-KR" altLang="en-US" dirty="0"/>
              <a:t>를 푸는 다층 </a:t>
            </a:r>
            <a:r>
              <a:rPr lang="ko-KR" altLang="en-US" dirty="0" err="1"/>
              <a:t>퍼셉트론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0808"/>
            <a:ext cx="7724775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3072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특징 공간 변환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신경망을</a:t>
            </a:r>
            <a:r>
              <a:rPr lang="en-US" altLang="ko-KR" dirty="0"/>
              <a:t> </a:t>
            </a:r>
            <a:r>
              <a:rPr lang="ko-KR" altLang="en-US" dirty="0"/>
              <a:t>공간 변환기로 볼 수 있음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원래 특징 공간을 임시 공간으로 변환하고</a:t>
            </a:r>
            <a:r>
              <a:rPr lang="en-US" altLang="ko-KR" dirty="0"/>
              <a:t>, </a:t>
            </a:r>
            <a:r>
              <a:rPr lang="ko-KR" altLang="en-US" dirty="0"/>
              <a:t>임시 공간을 레이블 공간으로 변환하는 두 단계 처리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임시 공간에 해당하는 층을 </a:t>
            </a:r>
            <a:r>
              <a:rPr lang="ko-KR" altLang="en-US" dirty="0" err="1"/>
              <a:t>은닉층</a:t>
            </a:r>
            <a:r>
              <a:rPr lang="en-US" altLang="ko-KR" baseline="-25000" dirty="0"/>
              <a:t>hidden layer</a:t>
            </a:r>
            <a:r>
              <a:rPr lang="ko-KR" altLang="en-US" dirty="0"/>
              <a:t>이라 부름</a:t>
            </a:r>
            <a:r>
              <a:rPr lang="en-US" altLang="ko-KR" dirty="0"/>
              <a:t>. </a:t>
            </a:r>
            <a:r>
              <a:rPr lang="ko-KR" altLang="en-US" dirty="0"/>
              <a:t>임시 공간을 은닉 공간</a:t>
            </a:r>
            <a:r>
              <a:rPr lang="en-US" altLang="ko-KR" baseline="-25000" dirty="0"/>
              <a:t>hidden space</a:t>
            </a:r>
            <a:r>
              <a:rPr lang="ko-KR" altLang="en-US" dirty="0"/>
              <a:t> 또는 잠복 공간</a:t>
            </a:r>
            <a:r>
              <a:rPr lang="en-US" altLang="ko-KR" baseline="-25000" dirty="0"/>
              <a:t>latent space</a:t>
            </a:r>
            <a:r>
              <a:rPr lang="ko-KR" altLang="en-US" dirty="0"/>
              <a:t>이라 부름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새로운 공간은 이전 공간보다 분류에 더 유리하도록 학습됨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자연 영상이나 자연어처럼 복잡한 데이터는 대여섯 </a:t>
            </a:r>
            <a:r>
              <a:rPr lang="ko-KR" altLang="en-US" dirty="0" err="1"/>
              <a:t>은닉층</a:t>
            </a:r>
            <a:r>
              <a:rPr lang="ko-KR" altLang="en-US" dirty="0"/>
              <a:t> 또는 수십</a:t>
            </a:r>
            <a:r>
              <a:rPr lang="en-US" altLang="ko-KR" dirty="0"/>
              <a:t>~</a:t>
            </a:r>
            <a:r>
              <a:rPr lang="ko-KR" altLang="en-US" dirty="0"/>
              <a:t>수백 개의 </a:t>
            </a:r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이런 깊은 신경망의 학습을 </a:t>
            </a:r>
            <a:r>
              <a:rPr lang="ko-KR" altLang="en-US" dirty="0" err="1">
                <a:sym typeface="Wingdings" panose="05000000000000000000" pitchFamily="2" charset="2"/>
              </a:rPr>
              <a:t>딥러닝이라</a:t>
            </a:r>
            <a:r>
              <a:rPr lang="ko-KR" altLang="en-US" dirty="0">
                <a:sym typeface="Wingdings" panose="05000000000000000000" pitchFamily="2" charset="2"/>
              </a:rPr>
              <a:t> 부름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58905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입력층</a:t>
            </a:r>
            <a:r>
              <a:rPr lang="en-US" altLang="ko-KR" dirty="0"/>
              <a:t>, </a:t>
            </a:r>
            <a:r>
              <a:rPr lang="ko-KR" altLang="en-US" dirty="0" err="1"/>
              <a:t>은닉층</a:t>
            </a:r>
            <a:r>
              <a:rPr lang="en-US" altLang="ko-KR" dirty="0"/>
              <a:t>, </a:t>
            </a:r>
            <a:r>
              <a:rPr lang="ko-KR" altLang="en-US" dirty="0" err="1"/>
              <a:t>출력층으로</a:t>
            </a:r>
            <a:r>
              <a:rPr lang="ko-KR" altLang="en-US" dirty="0"/>
              <a:t> 구성된 다층 </a:t>
            </a:r>
            <a:r>
              <a:rPr lang="ko-KR" altLang="en-US" dirty="0" err="1"/>
              <a:t>퍼셉트론</a:t>
            </a:r>
            <a:endParaRPr lang="en-US" altLang="ko-KR" dirty="0"/>
          </a:p>
          <a:p>
            <a:pPr lvl="1"/>
            <a:r>
              <a:rPr lang="ko-KR" altLang="en-US" dirty="0"/>
              <a:t>층을 연결하는 가중치 뭉치가 두 개 있어 </a:t>
            </a:r>
            <a:r>
              <a:rPr lang="en-US" altLang="ko-KR" dirty="0"/>
              <a:t>3</a:t>
            </a:r>
            <a:r>
              <a:rPr lang="ko-KR" altLang="en-US" dirty="0"/>
              <a:t>층이 아니라 </a:t>
            </a:r>
            <a:r>
              <a:rPr lang="en-US" altLang="ko-KR" dirty="0"/>
              <a:t>2</a:t>
            </a:r>
            <a:r>
              <a:rPr lang="ko-KR" altLang="en-US" dirty="0"/>
              <a:t>층 신경망으로 간주함</a:t>
            </a:r>
            <a:endParaRPr lang="en-US" altLang="ko-KR" dirty="0"/>
          </a:p>
          <a:p>
            <a:pPr lvl="1"/>
            <a:r>
              <a:rPr lang="ko-KR" altLang="en-US" dirty="0"/>
              <a:t>데이터에 따라 </a:t>
            </a:r>
            <a:r>
              <a:rPr lang="ko-KR" altLang="en-US" dirty="0" err="1"/>
              <a:t>입력층과</a:t>
            </a:r>
            <a:r>
              <a:rPr lang="ko-KR" altLang="en-US" dirty="0"/>
              <a:t> </a:t>
            </a:r>
            <a:r>
              <a:rPr lang="ko-KR" altLang="en-US" dirty="0" err="1"/>
              <a:t>출력층의</a:t>
            </a:r>
            <a:r>
              <a:rPr lang="ko-KR" altLang="en-US" dirty="0"/>
              <a:t> 노드 개수 확정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iris</a:t>
            </a:r>
            <a:r>
              <a:rPr lang="ko-KR" altLang="en-US" dirty="0"/>
              <a:t>에서는 </a:t>
            </a:r>
            <a:r>
              <a:rPr lang="en-US" altLang="ko-KR" dirty="0"/>
              <a:t>5</a:t>
            </a:r>
            <a:r>
              <a:rPr lang="ko-KR" altLang="en-US" dirty="0"/>
              <a:t>개의 입력 노드와 </a:t>
            </a:r>
            <a:r>
              <a:rPr lang="en-US" altLang="ko-KR" dirty="0"/>
              <a:t>3</a:t>
            </a:r>
            <a:r>
              <a:rPr lang="ko-KR" altLang="en-US" dirty="0"/>
              <a:t>개의 출력 노드</a:t>
            </a:r>
            <a:endParaRPr lang="en-US" altLang="ko-KR" dirty="0"/>
          </a:p>
          <a:p>
            <a:pPr lvl="1"/>
            <a:r>
              <a:rPr lang="ko-KR" altLang="en-US" dirty="0" err="1"/>
              <a:t>은닉층의</a:t>
            </a:r>
            <a:r>
              <a:rPr lang="ko-KR" altLang="en-US" dirty="0"/>
              <a:t> 노드 개수는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</a:t>
            </a:r>
            <a:endParaRPr lang="en-US" altLang="ko-KR" dirty="0"/>
          </a:p>
          <a:p>
            <a:pPr lvl="2"/>
            <a:r>
              <a:rPr lang="ko-KR" altLang="en-US" dirty="0"/>
              <a:t>은닉 노드가 많으면 신경망 용량이 커지지만 과잉 적합 가능성 높아짐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2996952"/>
            <a:ext cx="4392488" cy="350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209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구조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가중치 행렬 </a:t>
                </a:r>
                <a:r>
                  <a:rPr lang="en-US" altLang="ko-KR" b="1" dirty="0"/>
                  <a:t>U</a:t>
                </a:r>
                <a:r>
                  <a:rPr lang="en-US" altLang="ko-KR" baseline="30000" dirty="0"/>
                  <a:t>1</a:t>
                </a:r>
                <a:r>
                  <a:rPr lang="ko-KR" altLang="en-US" dirty="0"/>
                  <a:t>과 </a:t>
                </a:r>
                <a:r>
                  <a:rPr lang="en-US" altLang="ko-KR" b="1" dirty="0"/>
                  <a:t>U</a:t>
                </a:r>
                <a:r>
                  <a:rPr lang="en-US" altLang="ko-KR" baseline="30000" dirty="0"/>
                  <a:t>2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ko-KR" altLang="en-US" dirty="0"/>
                  <a:t>은 </a:t>
                </a:r>
                <a:r>
                  <a:rPr lang="en-US" altLang="ko-KR" dirty="0" err="1"/>
                  <a:t>i</a:t>
                </a:r>
                <a:r>
                  <a:rPr lang="ko-KR" altLang="en-US" dirty="0"/>
                  <a:t>번째 입력 노드와 </a:t>
                </a:r>
                <a:r>
                  <a:rPr lang="en-US" altLang="ko-KR" dirty="0"/>
                  <a:t>j</a:t>
                </a:r>
                <a:r>
                  <a:rPr lang="ko-KR" altLang="en-US" dirty="0"/>
                  <a:t>번째 은닉 노드를 연결하는 가중치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dirty="0"/>
                  <a:t>는 </a:t>
                </a:r>
                <a:r>
                  <a:rPr lang="en-US" altLang="ko-KR" dirty="0"/>
                  <a:t>j</a:t>
                </a:r>
                <a:r>
                  <a:rPr lang="ko-KR" altLang="en-US" dirty="0"/>
                  <a:t>번째 은닉 노드와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번째 출력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노드를 연결하는 가중치</a:t>
                </a:r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2996952"/>
            <a:ext cx="7702302" cy="1894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176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j</a:t>
                </a:r>
                <a:r>
                  <a:rPr lang="ko-KR" altLang="en-US" dirty="0"/>
                  <a:t>번째 은닉 노드의 동작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4-13])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ko-KR" altLang="en-US" dirty="0"/>
                  <a:t>은 </a:t>
                </a:r>
                <a:r>
                  <a:rPr lang="en-US" altLang="ko-KR" b="1" dirty="0"/>
                  <a:t>U</a:t>
                </a:r>
                <a:r>
                  <a:rPr lang="en-US" altLang="ko-KR" baseline="30000" dirty="0"/>
                  <a:t>1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j</a:t>
                </a:r>
                <a:r>
                  <a:rPr lang="ko-KR" altLang="en-US" dirty="0"/>
                  <a:t>번째 행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은닉층</a:t>
                </a:r>
                <a:r>
                  <a:rPr lang="ko-KR" altLang="en-US" dirty="0"/>
                  <a:t> 때문에 첨자가 많아져 복잡해 보이지만 본질적으로 </a:t>
                </a:r>
                <a:r>
                  <a:rPr lang="ko-KR" altLang="en-US" dirty="0" err="1"/>
                  <a:t>퍼셉트론의</a:t>
                </a:r>
                <a:r>
                  <a:rPr lang="ko-KR" altLang="en-US" dirty="0"/>
                  <a:t> 식 </a:t>
                </a:r>
                <a:r>
                  <a:rPr lang="en-US" altLang="ko-KR" dirty="0"/>
                  <a:t>(4.2)</a:t>
                </a:r>
                <a:r>
                  <a:rPr lang="ko-KR" altLang="en-US" dirty="0"/>
                  <a:t>와 동일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>
                  <a:lnSpc>
                    <a:spcPct val="100000"/>
                  </a:lnSpc>
                </a:pPr>
                <a:r>
                  <a:rPr lang="en-US" altLang="ko-KR" dirty="0"/>
                  <a:t>k</a:t>
                </a:r>
                <a:r>
                  <a:rPr lang="ko-KR" altLang="en-US" dirty="0"/>
                  <a:t>번째 출력 노드의 동작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1"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ko-KR" altLang="en-US" dirty="0"/>
                  <a:t>는 </a:t>
                </a:r>
                <a:r>
                  <a:rPr lang="en-US" altLang="ko-KR" b="1" dirty="0"/>
                  <a:t>U</a:t>
                </a:r>
                <a:r>
                  <a:rPr lang="en-US" altLang="ko-KR" baseline="30000" dirty="0"/>
                  <a:t>2</a:t>
                </a:r>
                <a:r>
                  <a:rPr lang="ko-KR" altLang="en-US" dirty="0"/>
                  <a:t>의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번째 행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 t="-53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69" y="2204864"/>
            <a:ext cx="6412011" cy="127823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69" y="4581128"/>
            <a:ext cx="6629735" cy="125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296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전체 과정을 행렬로 표현하면</a:t>
                </a:r>
                <a:r>
                  <a:rPr lang="en-US" altLang="ko-KR" dirty="0"/>
                  <a:t>,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활성 함수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/>
                  <a:t>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주로 </a:t>
                </a:r>
                <a:r>
                  <a:rPr lang="en-US" altLang="ko-KR" dirty="0" err="1"/>
                  <a:t>ReLU</a:t>
                </a:r>
                <a:r>
                  <a:rPr lang="en-US" altLang="ko-K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주로 </a:t>
                </a:r>
                <a:r>
                  <a:rPr lang="en-US" altLang="ko-KR" dirty="0" err="1"/>
                  <a:t>softmax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사용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r>
                  <a:rPr lang="ko-KR" altLang="en-US" dirty="0"/>
                  <a:t>훈련 집합에 있는 샘플 전체를 한꺼번에 처리하는 식으로 쓰면</a:t>
                </a:r>
                <a:r>
                  <a:rPr lang="en-US" altLang="ko-KR" dirty="0"/>
                  <a:t>,</a:t>
                </a:r>
                <a:r>
                  <a:rPr lang="ko-KR" altLang="en-US" dirty="0"/>
                  <a:t> </a:t>
                </a:r>
                <a:r>
                  <a:rPr lang="en-US" altLang="ko-KR" dirty="0"/>
                  <a:t> </a:t>
                </a:r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03" y="1988840"/>
            <a:ext cx="3639793" cy="5711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03" y="3373366"/>
            <a:ext cx="4461369" cy="171181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703" y="5546003"/>
            <a:ext cx="3881857" cy="59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362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4-3] </a:t>
            </a:r>
            <a:r>
              <a:rPr lang="ko-KR" altLang="en-US" dirty="0"/>
              <a:t>다층 </a:t>
            </a:r>
            <a:r>
              <a:rPr lang="ko-KR" altLang="en-US" dirty="0" err="1"/>
              <a:t>퍼셉트론의</a:t>
            </a:r>
            <a:r>
              <a:rPr lang="ko-KR" altLang="en-US" dirty="0"/>
              <a:t> 동작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4-12(b)] </a:t>
            </a:r>
            <a:r>
              <a:rPr lang="ko-KR" altLang="en-US" dirty="0"/>
              <a:t>다층 </a:t>
            </a:r>
            <a:r>
              <a:rPr lang="ko-KR" altLang="en-US" dirty="0" err="1"/>
              <a:t>퍼셉트론의</a:t>
            </a:r>
            <a:r>
              <a:rPr lang="ko-KR" altLang="en-US" dirty="0"/>
              <a:t> 가중치 행렬</a:t>
            </a:r>
            <a:r>
              <a:rPr lang="en-US" altLang="ko-KR" dirty="0"/>
              <a:t>(d=2, p=2, c=1)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샘플을</a:t>
            </a:r>
            <a:r>
              <a:rPr lang="en-US" altLang="ko-KR" dirty="0"/>
              <a:t> </a:t>
            </a:r>
            <a:r>
              <a:rPr lang="ko-KR" altLang="en-US" dirty="0"/>
              <a:t>하나씩 처리하는 식 </a:t>
            </a:r>
            <a:r>
              <a:rPr lang="en-US" altLang="ko-KR" dirty="0"/>
              <a:t>(4.14)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2"/>
            <a:r>
              <a:rPr lang="en-US" altLang="ko-KR" b="1" dirty="0"/>
              <a:t>x</a:t>
            </a:r>
            <a:r>
              <a:rPr lang="en-US" altLang="ko-KR" dirty="0"/>
              <a:t>=(0,1) </a:t>
            </a:r>
            <a:r>
              <a:rPr lang="ko-KR" altLang="en-US" dirty="0"/>
              <a:t>샘플을 처리</a:t>
            </a:r>
            <a:r>
              <a:rPr lang="en-US" altLang="ko-KR" dirty="0"/>
              <a:t>(</a:t>
            </a:r>
            <a:r>
              <a:rPr lang="ko-KR" altLang="en-US" dirty="0"/>
              <a:t>계단</a:t>
            </a:r>
            <a:r>
              <a:rPr lang="en-US" altLang="ko-KR" dirty="0"/>
              <a:t> </a:t>
            </a:r>
            <a:r>
              <a:rPr lang="ko-KR" altLang="en-US" dirty="0"/>
              <a:t>함수 사용</a:t>
            </a:r>
            <a:r>
              <a:rPr lang="en-US" altLang="ko-KR" dirty="0"/>
              <a:t>, </a:t>
            </a:r>
            <a:r>
              <a:rPr lang="ko-KR" altLang="en-US" dirty="0"/>
              <a:t>바이어스 항을 추가해 </a:t>
            </a:r>
            <a:r>
              <a:rPr lang="en-US" altLang="ko-KR" dirty="0"/>
              <a:t>(1,0,1) </a:t>
            </a:r>
            <a:r>
              <a:rPr lang="ko-KR" altLang="en-US" dirty="0"/>
              <a:t>형식으로 입력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00808"/>
            <a:ext cx="4464496" cy="72008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99" y="3429000"/>
            <a:ext cx="4724239" cy="31683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08394" y="6237312"/>
            <a:ext cx="2772479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레이블과 같으므로 맞힘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411760" y="6453336"/>
            <a:ext cx="1764025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0347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4-3] </a:t>
            </a:r>
            <a:r>
              <a:rPr lang="ko-KR" altLang="en-US" dirty="0"/>
              <a:t>다층 </a:t>
            </a:r>
            <a:r>
              <a:rPr lang="ko-KR" altLang="en-US" dirty="0" err="1"/>
              <a:t>퍼셉트론의</a:t>
            </a:r>
            <a:r>
              <a:rPr lang="ko-KR" altLang="en-US" dirty="0"/>
              <a:t> 동작</a:t>
            </a:r>
            <a:r>
              <a:rPr lang="en-US" altLang="ko-KR" dirty="0"/>
              <a:t>(…</a:t>
            </a:r>
            <a:r>
              <a:rPr lang="ko-KR" altLang="en-US" dirty="0"/>
              <a:t>앞에서 계속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데이터를 한꺼번에 처리하는 식 </a:t>
            </a:r>
            <a:r>
              <a:rPr lang="en-US" altLang="ko-KR" dirty="0"/>
              <a:t>(4.16) </a:t>
            </a:r>
            <a:r>
              <a:rPr lang="ko-KR" altLang="en-US" dirty="0"/>
              <a:t>적용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489" y="1952836"/>
            <a:ext cx="1512168" cy="14639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736" y="1952836"/>
            <a:ext cx="6697695" cy="3888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7984" y="6057292"/>
            <a:ext cx="4036014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네 개 샘플의 레이블과 같으므로 모두 맞힘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5724128" y="5787262"/>
            <a:ext cx="144016" cy="27003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6351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인공 신경망의 발상과 전개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간략한 인공 신경망 역사</a:t>
            </a:r>
            <a:endParaRPr lang="en-US" altLang="ko-KR" baseline="-25000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1943</a:t>
            </a:r>
            <a:r>
              <a:rPr lang="ko-KR" altLang="en-US" dirty="0"/>
              <a:t>년 </a:t>
            </a:r>
            <a:r>
              <a:rPr lang="ko-KR" altLang="en-US" dirty="0" err="1"/>
              <a:t>맥컬록과</a:t>
            </a:r>
            <a:r>
              <a:rPr lang="ko-KR" altLang="en-US" dirty="0"/>
              <a:t> </a:t>
            </a:r>
            <a:r>
              <a:rPr lang="ko-KR" altLang="en-US" dirty="0" err="1"/>
              <a:t>피츠의</a:t>
            </a:r>
            <a:r>
              <a:rPr lang="ko-KR" altLang="en-US" dirty="0"/>
              <a:t> 계산 모형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1949</a:t>
            </a:r>
            <a:r>
              <a:rPr lang="ko-KR" altLang="en-US" dirty="0"/>
              <a:t>년 </a:t>
            </a:r>
            <a:r>
              <a:rPr lang="ko-KR" altLang="en-US" dirty="0" err="1"/>
              <a:t>헤브의</a:t>
            </a:r>
            <a:r>
              <a:rPr lang="ko-KR" altLang="en-US" dirty="0"/>
              <a:t> 학습 알고리즘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1958</a:t>
            </a:r>
            <a:r>
              <a:rPr lang="ko-KR" altLang="en-US" dirty="0"/>
              <a:t>년 </a:t>
            </a:r>
            <a:r>
              <a:rPr lang="ko-KR" altLang="en-US" dirty="0" err="1"/>
              <a:t>로젠블랫의</a:t>
            </a:r>
            <a:r>
              <a:rPr lang="ko-KR" altLang="en-US" dirty="0"/>
              <a:t> </a:t>
            </a:r>
            <a:r>
              <a:rPr lang="ko-KR" altLang="en-US" dirty="0" err="1"/>
              <a:t>퍼셉트론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위드로와</a:t>
            </a:r>
            <a:r>
              <a:rPr lang="ko-KR" altLang="en-US" dirty="0"/>
              <a:t> 호프의 </a:t>
            </a:r>
            <a:r>
              <a:rPr lang="ko-KR" altLang="en-US" dirty="0" err="1"/>
              <a:t>아달린</a:t>
            </a:r>
            <a:r>
              <a:rPr lang="en-US" altLang="ko-KR" dirty="0"/>
              <a:t>(ADALINE - Adaptive Linear Neuron)</a:t>
            </a:r>
            <a:r>
              <a:rPr lang="ko-KR" altLang="en-US" dirty="0"/>
              <a:t>과 </a:t>
            </a:r>
            <a:r>
              <a:rPr lang="ko-KR" altLang="en-US" dirty="0" err="1"/>
              <a:t>마달린</a:t>
            </a:r>
            <a:r>
              <a:rPr lang="en-US" altLang="ko-KR" dirty="0"/>
              <a:t>(MADALINE - Multiple ADALINE)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1960</a:t>
            </a:r>
            <a:r>
              <a:rPr lang="ko-KR" altLang="en-US" dirty="0"/>
              <a:t>년대의 </a:t>
            </a:r>
            <a:r>
              <a:rPr lang="ko-KR" altLang="en-US" dirty="0" err="1"/>
              <a:t>퍼셉트론에</a:t>
            </a:r>
            <a:r>
              <a:rPr lang="ko-KR" altLang="en-US" dirty="0"/>
              <a:t> 대한 과대한 기대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1969</a:t>
            </a:r>
            <a:r>
              <a:rPr lang="ko-KR" altLang="en-US" dirty="0"/>
              <a:t>년 </a:t>
            </a:r>
            <a:r>
              <a:rPr lang="ko-KR" altLang="en-US" dirty="0" err="1"/>
              <a:t>민스키와</a:t>
            </a:r>
            <a:r>
              <a:rPr lang="ko-KR" altLang="en-US" dirty="0"/>
              <a:t> </a:t>
            </a:r>
            <a:r>
              <a:rPr lang="ko-KR" altLang="en-US" dirty="0" err="1"/>
              <a:t>페퍼트의</a:t>
            </a:r>
            <a:r>
              <a:rPr lang="ko-KR" altLang="en-US" dirty="0"/>
              <a:t> </a:t>
            </a:r>
            <a:r>
              <a:rPr lang="en-US" altLang="ko-KR" dirty="0"/>
              <a:t>『</a:t>
            </a:r>
            <a:r>
              <a:rPr lang="en-US" dirty="0" err="1"/>
              <a:t>Perceptrons</a:t>
            </a:r>
            <a:r>
              <a:rPr lang="en-US" altLang="ko-KR" dirty="0"/>
              <a:t>』</a:t>
            </a:r>
            <a:r>
              <a:rPr lang="ko-KR" altLang="en-US" dirty="0"/>
              <a:t>는 </a:t>
            </a:r>
            <a:r>
              <a:rPr lang="ko-KR" altLang="en-US" dirty="0" err="1"/>
              <a:t>퍼셉트론의</a:t>
            </a:r>
            <a:r>
              <a:rPr lang="ko-KR" altLang="en-US" dirty="0"/>
              <a:t> 한계 지적</a:t>
            </a:r>
            <a:r>
              <a:rPr lang="en-US" altLang="ko-KR" dirty="0"/>
              <a:t>. XOR </a:t>
            </a:r>
            <a:r>
              <a:rPr lang="ko-KR" altLang="en-US" dirty="0"/>
              <a:t>문제도 해결 못하는 선형 </a:t>
            </a:r>
            <a:r>
              <a:rPr lang="ko-KR" altLang="en-US" dirty="0" err="1"/>
              <a:t>분류기에</a:t>
            </a:r>
            <a:r>
              <a:rPr lang="ko-KR" altLang="en-US" dirty="0"/>
              <a:t> 불과함 입증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신경망 연구 퇴조</a:t>
            </a:r>
            <a:r>
              <a:rPr lang="en-US" altLang="ko-KR" dirty="0">
                <a:sym typeface="Wingdings" panose="05000000000000000000" pitchFamily="2" charset="2"/>
              </a:rPr>
              <a:t>. </a:t>
            </a:r>
            <a:r>
              <a:rPr lang="ko-KR" altLang="en-US" dirty="0">
                <a:sym typeface="Wingdings" panose="05000000000000000000" pitchFamily="2" charset="2"/>
              </a:rPr>
              <a:t>인공지능 겨울에 일조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1986</a:t>
            </a:r>
            <a:r>
              <a:rPr lang="ko-KR" altLang="en-US" dirty="0">
                <a:sym typeface="Wingdings" panose="05000000000000000000" pitchFamily="2" charset="2"/>
              </a:rPr>
              <a:t>년 </a:t>
            </a:r>
            <a:r>
              <a:rPr lang="ko-KR" altLang="en-US" dirty="0" err="1">
                <a:sym typeface="Wingdings" panose="05000000000000000000" pitchFamily="2" charset="2"/>
              </a:rPr>
              <a:t>루멜하트의</a:t>
            </a:r>
            <a:r>
              <a:rPr lang="ko-KR" altLang="en-US" dirty="0">
                <a:sym typeface="Wingdings" panose="05000000000000000000" pitchFamily="2" charset="2"/>
              </a:rPr>
              <a:t> </a:t>
            </a:r>
            <a:r>
              <a:rPr lang="en-US" altLang="ko-KR" dirty="0"/>
              <a:t>『</a:t>
            </a:r>
            <a:r>
              <a:rPr lang="en-US" dirty="0"/>
              <a:t>Parallel Distributed Processing</a:t>
            </a:r>
            <a:r>
              <a:rPr lang="en-US" altLang="ko-KR" dirty="0"/>
              <a:t>』</a:t>
            </a:r>
            <a:r>
              <a:rPr lang="ko-KR" altLang="en-US" dirty="0"/>
              <a:t>은 </a:t>
            </a:r>
            <a:r>
              <a:rPr lang="ko-KR" altLang="en-US" dirty="0" err="1"/>
              <a:t>은닉층을</a:t>
            </a:r>
            <a:r>
              <a:rPr lang="ko-KR" altLang="en-US" dirty="0"/>
              <a:t> 가진 다층 </a:t>
            </a:r>
            <a:r>
              <a:rPr lang="ko-KR" altLang="en-US" dirty="0" err="1"/>
              <a:t>퍼셉트론</a:t>
            </a:r>
            <a:r>
              <a:rPr lang="ko-KR" altLang="en-US" dirty="0"/>
              <a:t> 제안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신경망 부활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1990</a:t>
            </a:r>
            <a:r>
              <a:rPr lang="ko-KR" altLang="en-US" dirty="0">
                <a:sym typeface="Wingdings" panose="05000000000000000000" pitchFamily="2" charset="2"/>
              </a:rPr>
              <a:t>년대 </a:t>
            </a:r>
            <a:r>
              <a:rPr lang="en-US" altLang="ko-KR" dirty="0">
                <a:sym typeface="Wingdings" panose="05000000000000000000" pitchFamily="2" charset="2"/>
              </a:rPr>
              <a:t>SVM</a:t>
            </a:r>
            <a:r>
              <a:rPr lang="ko-KR" altLang="en-US" dirty="0">
                <a:sym typeface="Wingdings" panose="05000000000000000000" pitchFamily="2" charset="2"/>
              </a:rPr>
              <a:t>에 밀리는 형국</a:t>
            </a:r>
            <a:endParaRPr lang="en-US" altLang="ko-KR" dirty="0"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2000</a:t>
            </a:r>
            <a:r>
              <a:rPr lang="ko-KR" altLang="en-US" dirty="0">
                <a:sym typeface="Wingdings" panose="05000000000000000000" pitchFamily="2" charset="2"/>
              </a:rPr>
              <a:t>년대 </a:t>
            </a:r>
            <a:r>
              <a:rPr lang="ko-KR" altLang="en-US" dirty="0" err="1">
                <a:sym typeface="Wingdings" panose="05000000000000000000" pitchFamily="2" charset="2"/>
              </a:rPr>
              <a:t>딥러닝으로</a:t>
            </a:r>
            <a:r>
              <a:rPr lang="ko-KR" altLang="en-US" dirty="0">
                <a:sym typeface="Wingdings" panose="05000000000000000000" pitchFamily="2" charset="2"/>
              </a:rPr>
              <a:t> 인해 신경망이 인공지능의 주류로 자리매김</a:t>
            </a:r>
            <a:endParaRPr lang="ko-KR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232396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출력 벡터 </a:t>
            </a:r>
            <a:r>
              <a:rPr lang="en-US" altLang="ko-KR" b="1" dirty="0"/>
              <a:t>O</a:t>
            </a:r>
            <a:r>
              <a:rPr lang="ko-KR" altLang="en-US" dirty="0"/>
              <a:t>의 모양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예제 </a:t>
            </a:r>
            <a:r>
              <a:rPr lang="en-US" altLang="ko-KR" dirty="0"/>
              <a:t>4-3]</a:t>
            </a:r>
            <a:r>
              <a:rPr lang="ko-KR" altLang="en-US" dirty="0"/>
              <a:t>은 출력</a:t>
            </a:r>
            <a:r>
              <a:rPr lang="en-US" altLang="ko-KR" dirty="0"/>
              <a:t> </a:t>
            </a:r>
            <a:r>
              <a:rPr lang="ko-KR" altLang="en-US" dirty="0"/>
              <a:t>노드가 하나이고 샘플이 </a:t>
            </a:r>
            <a:r>
              <a:rPr lang="en-US" altLang="ko-KR" dirty="0"/>
              <a:t>4</a:t>
            </a:r>
            <a:r>
              <a:rPr lang="ko-KR" altLang="en-US" dirty="0"/>
              <a:t>개이므로 </a:t>
            </a:r>
            <a:r>
              <a:rPr lang="en-US" altLang="ko-KR" b="1" dirty="0"/>
              <a:t>O</a:t>
            </a:r>
            <a:r>
              <a:rPr lang="ko-KR" altLang="en-US" dirty="0"/>
              <a:t>는 </a:t>
            </a:r>
            <a:r>
              <a:rPr lang="en-US" altLang="ko-KR" dirty="0"/>
              <a:t>1*4 </a:t>
            </a:r>
            <a:r>
              <a:rPr lang="ko-KR" altLang="en-US" dirty="0"/>
              <a:t>행렬</a:t>
            </a:r>
            <a:endParaRPr lang="en-US" altLang="ko-KR" dirty="0"/>
          </a:p>
          <a:p>
            <a:pPr lvl="1"/>
            <a:r>
              <a:rPr lang="ko-KR" altLang="en-US" dirty="0"/>
              <a:t>일반적으로 출력 노드가 </a:t>
            </a:r>
            <a:r>
              <a:rPr lang="en-US" altLang="ko-KR" dirty="0"/>
              <a:t>c</a:t>
            </a:r>
            <a:r>
              <a:rPr lang="ko-KR" altLang="en-US" dirty="0"/>
              <a:t>이고</a:t>
            </a:r>
            <a:r>
              <a:rPr lang="en-US" altLang="ko-KR" dirty="0"/>
              <a:t>(c</a:t>
            </a:r>
            <a:r>
              <a:rPr lang="ko-KR" altLang="en-US" dirty="0"/>
              <a:t>는 부류 개수</a:t>
            </a:r>
            <a:r>
              <a:rPr lang="en-US" altLang="ko-KR" dirty="0"/>
              <a:t>) </a:t>
            </a:r>
            <a:r>
              <a:rPr lang="ko-KR" altLang="en-US" dirty="0"/>
              <a:t>샘플이 </a:t>
            </a:r>
            <a:r>
              <a:rPr lang="en-US" altLang="ko-KR" dirty="0"/>
              <a:t>n</a:t>
            </a:r>
            <a:r>
              <a:rPr lang="ko-KR" altLang="en-US" dirty="0"/>
              <a:t>개 이면 </a:t>
            </a:r>
            <a:r>
              <a:rPr lang="en-US" altLang="ko-KR" b="1" dirty="0"/>
              <a:t>O</a:t>
            </a:r>
            <a:r>
              <a:rPr lang="ko-KR" altLang="en-US" dirty="0"/>
              <a:t>는 </a:t>
            </a:r>
            <a:r>
              <a:rPr lang="en-US" altLang="ko-KR" dirty="0"/>
              <a:t>c*n </a:t>
            </a:r>
            <a:r>
              <a:rPr lang="ko-KR" altLang="en-US" dirty="0"/>
              <a:t>행렬</a:t>
            </a:r>
            <a:endParaRPr lang="en-US" altLang="ko-KR" dirty="0"/>
          </a:p>
          <a:p>
            <a:pPr lvl="1"/>
            <a:r>
              <a:rPr lang="ko-KR" altLang="en-US" dirty="0"/>
              <a:t>열은 샘플을 나타내며</a:t>
            </a:r>
            <a:r>
              <a:rPr lang="en-US" altLang="ko-KR" dirty="0"/>
              <a:t>, </a:t>
            </a:r>
            <a:r>
              <a:rPr lang="ko-KR" altLang="en-US" dirty="0"/>
              <a:t>값이 가장 큰 인덱스를 최종 분류 결과로 출력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숫자 인식</a:t>
            </a:r>
            <a:r>
              <a:rPr lang="en-US" altLang="ko-KR" dirty="0"/>
              <a:t>(</a:t>
            </a:r>
            <a:r>
              <a:rPr lang="ko-KR" altLang="en-US" dirty="0"/>
              <a:t>가중치</a:t>
            </a:r>
            <a:r>
              <a:rPr lang="en-US" altLang="ko-KR" dirty="0"/>
              <a:t>(10</a:t>
            </a:r>
            <a:r>
              <a:rPr lang="ko-KR" altLang="en-US" dirty="0"/>
              <a:t>행</a:t>
            </a:r>
            <a:r>
              <a:rPr lang="en-US" altLang="ko-KR" dirty="0"/>
              <a:t>*64</a:t>
            </a:r>
            <a:r>
              <a:rPr lang="ko-KR" altLang="en-US" dirty="0"/>
              <a:t>열</a:t>
            </a:r>
            <a:r>
              <a:rPr lang="en-US" altLang="ko-KR" dirty="0"/>
              <a:t>) -</a:t>
            </a:r>
            <a:r>
              <a:rPr lang="ko-KR" altLang="en-US" dirty="0" err="1"/>
              <a:t>행렬곱</a:t>
            </a:r>
            <a:r>
              <a:rPr lang="en-US" altLang="ko-KR" dirty="0"/>
              <a:t>(*)- </a:t>
            </a:r>
            <a:r>
              <a:rPr lang="ko-KR" altLang="en-US" dirty="0"/>
              <a:t>데이터</a:t>
            </a:r>
            <a:r>
              <a:rPr lang="en-US" altLang="ko-KR" dirty="0"/>
              <a:t>(64</a:t>
            </a:r>
            <a:r>
              <a:rPr lang="ko-KR" altLang="en-US" dirty="0"/>
              <a:t>열</a:t>
            </a:r>
            <a:r>
              <a:rPr lang="en-US" altLang="ko-KR" dirty="0"/>
              <a:t>*1797</a:t>
            </a:r>
            <a:r>
              <a:rPr lang="ko-KR" altLang="en-US" dirty="0"/>
              <a:t>개</a:t>
            </a:r>
            <a:r>
              <a:rPr lang="en-US" altLang="ko-KR" dirty="0"/>
              <a:t>))=10</a:t>
            </a:r>
            <a:r>
              <a:rPr lang="ko-KR" altLang="en-US" dirty="0"/>
              <a:t>행</a:t>
            </a:r>
            <a:r>
              <a:rPr lang="en-US" altLang="ko-KR" dirty="0"/>
              <a:t>*1797</a:t>
            </a:r>
            <a:r>
              <a:rPr lang="ko-KR" altLang="en-US" dirty="0"/>
              <a:t>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924944"/>
            <a:ext cx="7277447" cy="329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123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활성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다양한 활성 함수</a:t>
            </a:r>
            <a:r>
              <a:rPr lang="en-US" altLang="ko-KR" dirty="0"/>
              <a:t>(Tau</a:t>
            </a:r>
            <a:r>
              <a:rPr lang="ko-KR" altLang="en-US" dirty="0"/>
              <a:t> </a:t>
            </a:r>
            <a:r>
              <a:rPr lang="en-US" altLang="ko-KR" dirty="0"/>
              <a:t>function, activation function)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퍼셉트론은</a:t>
            </a:r>
            <a:r>
              <a:rPr lang="ko-KR" altLang="en-US" dirty="0"/>
              <a:t> 계단 함수를 사용하는데</a:t>
            </a:r>
            <a:r>
              <a:rPr lang="en-US" altLang="ko-KR" dirty="0"/>
              <a:t>, </a:t>
            </a:r>
            <a:r>
              <a:rPr lang="ko-KR" altLang="en-US" dirty="0"/>
              <a:t>예측 결과를 </a:t>
            </a:r>
            <a:r>
              <a:rPr lang="en-US" altLang="ko-KR" dirty="0"/>
              <a:t>0~1 </a:t>
            </a:r>
            <a:r>
              <a:rPr lang="ko-KR" altLang="en-US" dirty="0"/>
              <a:t>사이의 확률로 표현해야 하는 경우에 계단 함수는 부적절함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따라서</a:t>
            </a:r>
            <a:r>
              <a:rPr lang="en-US" altLang="ko-KR" dirty="0"/>
              <a:t> </a:t>
            </a:r>
            <a:r>
              <a:rPr lang="ko-KR" altLang="en-US" dirty="0"/>
              <a:t>다층 </a:t>
            </a:r>
            <a:r>
              <a:rPr lang="ko-KR" altLang="en-US" dirty="0" err="1"/>
              <a:t>퍼셉트론은</a:t>
            </a:r>
            <a:r>
              <a:rPr lang="ko-KR" altLang="en-US" dirty="0"/>
              <a:t> </a:t>
            </a:r>
            <a:r>
              <a:rPr lang="ko-KR" altLang="en-US" dirty="0" err="1"/>
              <a:t>시그모이드</a:t>
            </a:r>
            <a:r>
              <a:rPr lang="en-US" altLang="ko-KR" dirty="0"/>
              <a:t>, </a:t>
            </a:r>
            <a:r>
              <a:rPr lang="ko-KR" altLang="en-US" dirty="0" err="1"/>
              <a:t>딥러닝은</a:t>
            </a:r>
            <a:r>
              <a:rPr lang="ko-KR" altLang="en-US" dirty="0"/>
              <a:t> </a:t>
            </a:r>
            <a:r>
              <a:rPr lang="en-US" altLang="ko-KR" dirty="0" err="1"/>
              <a:t>ReLU</a:t>
            </a:r>
            <a:r>
              <a:rPr lang="ko-KR" altLang="en-US" dirty="0"/>
              <a:t>와 </a:t>
            </a:r>
            <a:r>
              <a:rPr lang="en-US" altLang="ko-KR" dirty="0" err="1"/>
              <a:t>softmax</a:t>
            </a:r>
            <a:r>
              <a:rPr lang="ko-KR" altLang="en-US" dirty="0"/>
              <a:t>를 주로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44" y="3068960"/>
            <a:ext cx="822731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13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4.7.4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활성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다양한 활성 함수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출력층에서 주로 사용하는 </a:t>
            </a:r>
            <a:r>
              <a:rPr lang="ko-KR" altLang="en-US" dirty="0" err="1"/>
              <a:t>소프트맥스</a:t>
            </a:r>
            <a:r>
              <a:rPr lang="ko-KR" altLang="en-US" dirty="0"/>
              <a:t> 함수</a:t>
            </a:r>
            <a:r>
              <a:rPr lang="en-US" altLang="ko-KR" dirty="0"/>
              <a:t>(</a:t>
            </a:r>
            <a:r>
              <a:rPr lang="ko-KR" altLang="en-US" dirty="0"/>
              <a:t>확률로 간주할 수 있음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980728"/>
            <a:ext cx="6026345" cy="40175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661248"/>
            <a:ext cx="2531752" cy="7796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27984" y="5835033"/>
            <a:ext cx="2808312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</a:rPr>
              <a:t>o</a:t>
            </a:r>
            <a:r>
              <a:rPr lang="en-US" altLang="ko-KR" sz="1600" baseline="-25000" dirty="0">
                <a:solidFill>
                  <a:srgbClr val="0000FF"/>
                </a:solidFill>
              </a:rPr>
              <a:t>1</a:t>
            </a:r>
            <a:r>
              <a:rPr lang="en-US" altLang="ko-KR" sz="1600" dirty="0">
                <a:solidFill>
                  <a:srgbClr val="0000FF"/>
                </a:solidFill>
              </a:rPr>
              <a:t>+o</a:t>
            </a:r>
            <a:r>
              <a:rPr lang="en-US" altLang="ko-KR" sz="1600" baseline="-25000" dirty="0">
                <a:solidFill>
                  <a:srgbClr val="0000FF"/>
                </a:solidFill>
              </a:rPr>
              <a:t>2</a:t>
            </a:r>
            <a:r>
              <a:rPr lang="en-US" altLang="ko-KR" sz="1600" dirty="0">
                <a:solidFill>
                  <a:srgbClr val="0000FF"/>
                </a:solidFill>
              </a:rPr>
              <a:t>+…+</a:t>
            </a:r>
            <a:r>
              <a:rPr lang="en-US" altLang="ko-KR" sz="1600" dirty="0" err="1">
                <a:solidFill>
                  <a:srgbClr val="0000FF"/>
                </a:solidFill>
              </a:rPr>
              <a:t>o</a:t>
            </a:r>
            <a:r>
              <a:rPr lang="en-US" altLang="ko-KR" sz="1600" baseline="-25000" dirty="0" err="1">
                <a:solidFill>
                  <a:srgbClr val="0000FF"/>
                </a:solidFill>
              </a:rPr>
              <a:t>c</a:t>
            </a:r>
            <a:r>
              <a:rPr lang="en-US" altLang="ko-KR" sz="1600" dirty="0">
                <a:solidFill>
                  <a:srgbClr val="0000FF"/>
                </a:solidFill>
              </a:rPr>
              <a:t>=1.0</a:t>
            </a:r>
            <a:r>
              <a:rPr lang="ko-KR" altLang="en-US" sz="1600" dirty="0">
                <a:solidFill>
                  <a:srgbClr val="0000FF"/>
                </a:solidFill>
              </a:rPr>
              <a:t>을</a:t>
            </a:r>
            <a:r>
              <a:rPr lang="en-US" altLang="ko-KR" sz="1600" dirty="0">
                <a:solidFill>
                  <a:srgbClr val="0000FF"/>
                </a:solidFill>
              </a:rPr>
              <a:t> </a:t>
            </a:r>
            <a:r>
              <a:rPr lang="ko-KR" altLang="en-US" sz="1600" dirty="0">
                <a:solidFill>
                  <a:srgbClr val="0000FF"/>
                </a:solidFill>
              </a:rPr>
              <a:t>만족함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3619944" y="6051056"/>
            <a:ext cx="792088" cy="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6152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4.8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오류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다층 </a:t>
            </a:r>
            <a:r>
              <a:rPr lang="ko-KR" altLang="en-US" dirty="0" err="1"/>
              <a:t>퍼셉트론은</a:t>
            </a:r>
            <a:r>
              <a:rPr lang="ko-KR" altLang="en-US" dirty="0"/>
              <a:t> 오류 </a:t>
            </a:r>
            <a:r>
              <a:rPr lang="ko-KR" altLang="en-US" dirty="0" err="1"/>
              <a:t>역전파</a:t>
            </a:r>
            <a:r>
              <a:rPr lang="ko-KR" altLang="en-US" dirty="0"/>
              <a:t> 알고리즘으로 학습함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은닉층이</a:t>
            </a:r>
            <a:r>
              <a:rPr lang="ko-KR" altLang="en-US" dirty="0"/>
              <a:t> 있고 활성 함수가 </a:t>
            </a:r>
            <a:r>
              <a:rPr lang="ko-KR" altLang="en-US" dirty="0" err="1"/>
              <a:t>시그모이드이므로</a:t>
            </a:r>
            <a:r>
              <a:rPr lang="ko-KR" altLang="en-US" dirty="0"/>
              <a:t> </a:t>
            </a:r>
            <a:r>
              <a:rPr lang="ko-KR" altLang="en-US" dirty="0" err="1"/>
              <a:t>퍼셉트론</a:t>
            </a:r>
            <a:r>
              <a:rPr lang="ko-KR" altLang="en-US" dirty="0"/>
              <a:t> 학습 알고리즘보다 복잡하지만 기본 원리는 같음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CA93BB0-C819-426A-BE0D-739396492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20888"/>
            <a:ext cx="7569089" cy="40008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801139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4.8.1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손실 함수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다층 </a:t>
            </a:r>
            <a:r>
              <a:rPr lang="ko-KR" altLang="en-US" dirty="0" err="1"/>
              <a:t>퍼셉트론의</a:t>
            </a:r>
            <a:r>
              <a:rPr lang="ko-KR" altLang="en-US" dirty="0"/>
              <a:t> 블록 다이어그램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신경망의 출력 벡터</a:t>
            </a:r>
            <a:r>
              <a:rPr lang="en-US" altLang="ko-KR" dirty="0"/>
              <a:t>(</a:t>
            </a:r>
            <a:r>
              <a:rPr lang="ko-KR" altLang="en-US" dirty="0" err="1"/>
              <a:t>예측값</a:t>
            </a:r>
            <a:r>
              <a:rPr lang="en-US" altLang="ko-KR" dirty="0"/>
              <a:t>) </a:t>
            </a:r>
            <a:r>
              <a:rPr lang="en-US" altLang="ko-KR" b="1" dirty="0"/>
              <a:t>o</a:t>
            </a:r>
            <a:r>
              <a:rPr lang="ko-KR" altLang="en-US" dirty="0"/>
              <a:t>가 부류 벡터</a:t>
            </a:r>
            <a:r>
              <a:rPr lang="en-US" altLang="ko-KR" dirty="0"/>
              <a:t>(</a:t>
            </a:r>
            <a:r>
              <a:rPr lang="ko-KR" altLang="en-US" dirty="0"/>
              <a:t>참값</a:t>
            </a:r>
            <a:r>
              <a:rPr lang="en-US" altLang="ko-KR" dirty="0"/>
              <a:t>) </a:t>
            </a:r>
            <a:r>
              <a:rPr lang="en-US" altLang="ko-KR" b="1" dirty="0"/>
              <a:t>y</a:t>
            </a:r>
            <a:r>
              <a:rPr lang="ko-KR" altLang="en-US" dirty="0"/>
              <a:t>와 같을수록 매개변수 </a:t>
            </a:r>
            <a:r>
              <a:rPr lang="en-US" altLang="ko-KR" b="1" dirty="0"/>
              <a:t>U</a:t>
            </a:r>
            <a:r>
              <a:rPr lang="en-US" altLang="ko-KR" baseline="30000" dirty="0"/>
              <a:t>1</a:t>
            </a:r>
            <a:r>
              <a:rPr lang="ko-KR" altLang="en-US" dirty="0"/>
              <a:t>과 </a:t>
            </a:r>
            <a:r>
              <a:rPr lang="en-US" altLang="ko-KR" b="1" dirty="0"/>
              <a:t>U</a:t>
            </a:r>
            <a:r>
              <a:rPr lang="en-US" altLang="ko-KR" baseline="30000" dirty="0"/>
              <a:t>2</a:t>
            </a:r>
            <a:r>
              <a:rPr lang="ko-KR" altLang="en-US" dirty="0"/>
              <a:t>는 데이터를 잘 인식</a:t>
            </a:r>
            <a:r>
              <a:rPr lang="en-US" altLang="ko-KR" dirty="0"/>
              <a:t>.</a:t>
            </a:r>
            <a:r>
              <a:rPr lang="ko-KR" altLang="en-US" dirty="0"/>
              <a:t> 다르면 </a:t>
            </a:r>
            <a:r>
              <a:rPr lang="en-US" altLang="ko-KR" b="1" dirty="0"/>
              <a:t>o</a:t>
            </a:r>
            <a:r>
              <a:rPr lang="ko-KR" altLang="en-US" dirty="0"/>
              <a:t>와 </a:t>
            </a:r>
            <a:r>
              <a:rPr lang="en-US" altLang="ko-KR" b="1" dirty="0"/>
              <a:t>y</a:t>
            </a:r>
            <a:r>
              <a:rPr lang="ko-KR" altLang="en-US" dirty="0"/>
              <a:t>가 가까워지도록 </a:t>
            </a:r>
            <a:r>
              <a:rPr lang="en-US" altLang="ko-KR" b="1" dirty="0"/>
              <a:t>U</a:t>
            </a:r>
            <a:r>
              <a:rPr lang="en-US" altLang="ko-KR" baseline="30000" dirty="0"/>
              <a:t>1</a:t>
            </a:r>
            <a:r>
              <a:rPr lang="ko-KR" altLang="en-US" dirty="0"/>
              <a:t>과 </a:t>
            </a:r>
            <a:r>
              <a:rPr lang="en-US" altLang="ko-KR" b="1" dirty="0"/>
              <a:t>U</a:t>
            </a:r>
            <a:r>
              <a:rPr lang="en-US" altLang="ko-KR" baseline="30000" dirty="0"/>
              <a:t>2</a:t>
            </a:r>
            <a:r>
              <a:rPr lang="ko-KR" altLang="en-US" dirty="0"/>
              <a:t>를 갱신해야 함</a:t>
            </a:r>
            <a:r>
              <a:rPr lang="en-US" altLang="ko-KR" dirty="0"/>
              <a:t>. </a:t>
            </a:r>
            <a:r>
              <a:rPr lang="ko-KR" altLang="en-US" dirty="0"/>
              <a:t>오차가 클수록 갱신하는 양이 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054" y="2708920"/>
            <a:ext cx="7989891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5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4149080"/>
            <a:ext cx="6120680" cy="150739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4.8.1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손실 함수 설계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샘플 하나의 오차를 측정하는 손실 함수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보통 </a:t>
            </a:r>
            <a:r>
              <a:rPr lang="en-US" altLang="ko-KR" b="1" dirty="0"/>
              <a:t>y</a:t>
            </a:r>
            <a:r>
              <a:rPr lang="ko-KR" altLang="en-US" dirty="0"/>
              <a:t>는 </a:t>
            </a:r>
            <a:r>
              <a:rPr lang="ko-KR" altLang="en-US" dirty="0" err="1"/>
              <a:t>원핫</a:t>
            </a:r>
            <a:r>
              <a:rPr lang="en-US" altLang="ko-KR" dirty="0"/>
              <a:t> </a:t>
            </a:r>
            <a:r>
              <a:rPr lang="ko-KR" altLang="en-US" dirty="0"/>
              <a:t>코드로 표현</a:t>
            </a:r>
            <a:r>
              <a:rPr lang="en-US" altLang="ko-KR" dirty="0"/>
              <a:t>.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숫자 </a:t>
            </a:r>
            <a:r>
              <a:rPr lang="en-US" altLang="ko-KR" dirty="0"/>
              <a:t>0</a:t>
            </a:r>
            <a:r>
              <a:rPr lang="ko-KR" altLang="en-US" dirty="0"/>
              <a:t>이면 </a:t>
            </a:r>
            <a:r>
              <a:rPr lang="en-US" altLang="ko-KR" b="1" dirty="0"/>
              <a:t>y</a:t>
            </a:r>
            <a:r>
              <a:rPr lang="en-US" altLang="ko-KR" dirty="0"/>
              <a:t>=(1,0,0,…,0), 2</a:t>
            </a:r>
            <a:r>
              <a:rPr lang="ko-KR" altLang="en-US" dirty="0"/>
              <a:t>면 </a:t>
            </a:r>
            <a:r>
              <a:rPr lang="en-US" altLang="ko-KR" b="1" dirty="0"/>
              <a:t>y</a:t>
            </a:r>
            <a:r>
              <a:rPr lang="en-US" altLang="ko-KR" dirty="0"/>
              <a:t>=(0,0,1,0,…,0)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식 </a:t>
            </a:r>
            <a:r>
              <a:rPr lang="en-US" altLang="ko-KR" dirty="0"/>
              <a:t>(4.18)</a:t>
            </a:r>
            <a:r>
              <a:rPr lang="ko-KR" altLang="en-US" dirty="0"/>
              <a:t>을 확장</a:t>
            </a:r>
            <a:endParaRPr lang="en-US" altLang="ko-KR" dirty="0"/>
          </a:p>
          <a:p>
            <a:pPr lvl="1"/>
            <a:r>
              <a:rPr lang="ko-KR" altLang="en-US" dirty="0"/>
              <a:t>계산 편의를 위해 제곱을 하여 제곱근 제거</a:t>
            </a:r>
            <a:endParaRPr lang="en-US" altLang="ko-KR" dirty="0"/>
          </a:p>
          <a:p>
            <a:pPr lvl="1"/>
            <a:r>
              <a:rPr lang="ko-KR" altLang="en-US" dirty="0"/>
              <a:t>미니 배치 단위로 처리</a:t>
            </a:r>
            <a:r>
              <a:rPr lang="en-US" altLang="ko-KR" dirty="0"/>
              <a:t>(</a:t>
            </a:r>
            <a:r>
              <a:rPr lang="ko-KR" altLang="en-US" dirty="0"/>
              <a:t>샘플의 오차를 평균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5004048" y="3573016"/>
            <a:ext cx="3851920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평균제곱오차</a:t>
            </a:r>
            <a:r>
              <a:rPr lang="en-US" altLang="ko-KR" sz="1600" dirty="0">
                <a:solidFill>
                  <a:srgbClr val="0000FF"/>
                </a:solidFill>
              </a:rPr>
              <a:t>(MSE, mean squared error)</a:t>
            </a:r>
            <a:endParaRPr lang="en-US" sz="1600" dirty="0">
              <a:solidFill>
                <a:srgbClr val="0000FF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211960" y="3951077"/>
            <a:ext cx="836512" cy="461987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930549"/>
            <a:ext cx="6984776" cy="55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1284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4.8.2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가중치 갱신 규칙</a:t>
                </a:r>
                <a:endParaRPr lang="en-US" altLang="ko-KR" dirty="0"/>
              </a:p>
              <a:p>
                <a:pPr lvl="1"/>
                <a:r>
                  <a:rPr lang="ko-KR" altLang="en-US" dirty="0" err="1"/>
                  <a:t>퍼셉트론과</a:t>
                </a:r>
                <a:r>
                  <a:rPr lang="ko-KR" altLang="en-US" dirty="0"/>
                  <a:t> </a:t>
                </a:r>
                <a:r>
                  <a:rPr lang="ko-KR" altLang="en-US" dirty="0" err="1"/>
                  <a:t>비슷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den>
                    </m:f>
                  </m:oMath>
                </a14:m>
                <a:r>
                  <a:rPr lang="ko-KR" altLang="en-US" dirty="0"/>
                  <a:t>와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altLang="ko-KR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ko-K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den>
                    </m:f>
                  </m:oMath>
                </a14:m>
                <a:r>
                  <a:rPr lang="ko-KR" altLang="en-US" dirty="0"/>
                  <a:t>를 구하는 과정은 생략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 t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15" y="2335915"/>
            <a:ext cx="7944569" cy="29733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715" y="5949280"/>
            <a:ext cx="7560840" cy="56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414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4.8.2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오류 </a:t>
            </a:r>
            <a:r>
              <a:rPr lang="ko-KR" altLang="en-US" dirty="0" err="1"/>
              <a:t>역전파</a:t>
            </a:r>
            <a:r>
              <a:rPr lang="en-US" altLang="ko-KR" baseline="-25000" dirty="0"/>
              <a:t>error-backpropagation</a:t>
            </a:r>
            <a:r>
              <a:rPr lang="ko-KR" altLang="en-US" dirty="0"/>
              <a:t> 학습 알고리즘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출력층에서</a:t>
            </a:r>
            <a:r>
              <a:rPr lang="ko-KR" altLang="en-US" dirty="0"/>
              <a:t> 시작하여 </a:t>
            </a:r>
            <a:r>
              <a:rPr lang="ko-KR" altLang="en-US" dirty="0">
                <a:highlight>
                  <a:srgbClr val="FFFF00"/>
                </a:highlight>
              </a:rPr>
              <a:t>역방향</a:t>
            </a:r>
            <a:r>
              <a:rPr lang="ko-KR" altLang="en-US" dirty="0"/>
              <a:t>으로 오류를 전파한다는 뜻에서 오류 </a:t>
            </a:r>
            <a:r>
              <a:rPr lang="ko-KR" altLang="en-US" dirty="0" err="1"/>
              <a:t>역전파라</a:t>
            </a:r>
            <a:r>
              <a:rPr lang="ko-KR" altLang="en-US" dirty="0"/>
              <a:t> 부름</a:t>
            </a:r>
            <a:endParaRPr lang="en-US" altLang="ko-KR" i="1" dirty="0">
              <a:latin typeface="Cambria Math" panose="020405030504060302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36" y="1988840"/>
            <a:ext cx="6426460" cy="402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4970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4.9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1980~1990</a:t>
            </a:r>
            <a:r>
              <a:rPr lang="ko-KR" altLang="en-US" dirty="0"/>
              <a:t>년대 실용적인 시스템을 구현하는데 널리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현재도 사용됨</a:t>
            </a:r>
            <a:endParaRPr lang="en-US" altLang="ko-KR" i="1" dirty="0">
              <a:latin typeface="Cambria Math" panose="020405030504060302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47603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4.9.1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sklearn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필기 숫자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 4-3]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582" y="1484784"/>
            <a:ext cx="6724700" cy="4975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07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인공 신경망의 발상과 전개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0808"/>
            <a:ext cx="8173739" cy="246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13094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4.9.1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sklearn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필기 숫자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8251824" cy="26845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055" y="4293096"/>
            <a:ext cx="8164785" cy="210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195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4.9.1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sklearn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필기 숫자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266429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실행 결과</a:t>
            </a:r>
            <a:endParaRPr lang="en-US" altLang="ko-KR" dirty="0"/>
          </a:p>
          <a:p>
            <a:pPr lvl="1"/>
            <a:r>
              <a:rPr lang="ko-KR" altLang="en-US" dirty="0" err="1"/>
              <a:t>정확률</a:t>
            </a:r>
            <a:r>
              <a:rPr lang="ko-KR" altLang="en-US" dirty="0"/>
              <a:t> </a:t>
            </a:r>
            <a:r>
              <a:rPr lang="en-US" altLang="ko-KR" dirty="0"/>
              <a:t>97.2%</a:t>
            </a:r>
            <a:r>
              <a:rPr lang="ko-KR" altLang="en-US" dirty="0"/>
              <a:t>로서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3-6]</a:t>
            </a:r>
            <a:r>
              <a:rPr lang="ko-KR" altLang="en-US" dirty="0"/>
              <a:t>의 </a:t>
            </a:r>
            <a:r>
              <a:rPr lang="en-US" altLang="ko-KR" dirty="0"/>
              <a:t>SVM(98.7%)</a:t>
            </a:r>
            <a:r>
              <a:rPr lang="ko-KR" altLang="en-US" dirty="0"/>
              <a:t>보다 열등하고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4-2]</a:t>
            </a:r>
            <a:r>
              <a:rPr lang="ko-KR" altLang="en-US" dirty="0"/>
              <a:t>의 </a:t>
            </a:r>
            <a:r>
              <a:rPr lang="ko-KR" altLang="en-US" dirty="0" err="1"/>
              <a:t>퍼셉트론</a:t>
            </a:r>
            <a:r>
              <a:rPr lang="en-US" altLang="ko-KR" dirty="0"/>
              <a:t>(93.8%)</a:t>
            </a:r>
            <a:r>
              <a:rPr lang="ko-KR" altLang="en-US" dirty="0"/>
              <a:t>보다 우수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908720"/>
            <a:ext cx="5760640" cy="573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0675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4.9.2 MNIST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데이터셋으로 확장하기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MNIST </a:t>
            </a:r>
            <a:r>
              <a:rPr lang="ko-KR" altLang="en-US" dirty="0"/>
              <a:t>필기</a:t>
            </a:r>
            <a:r>
              <a:rPr lang="en-US" altLang="ko-KR" dirty="0"/>
              <a:t> </a:t>
            </a:r>
            <a:r>
              <a:rPr lang="ko-KR" altLang="en-US" dirty="0"/>
              <a:t>숫자 데이터셋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3-6(b)])</a:t>
            </a:r>
          </a:p>
          <a:p>
            <a:pPr lvl="1"/>
            <a:r>
              <a:rPr lang="ko-KR" altLang="en-US" dirty="0"/>
              <a:t>훈련 집합 </a:t>
            </a:r>
            <a:r>
              <a:rPr lang="en-US" altLang="ko-KR" dirty="0"/>
              <a:t>60000</a:t>
            </a:r>
            <a:r>
              <a:rPr lang="ko-KR" altLang="en-US" dirty="0"/>
              <a:t>자 </a:t>
            </a:r>
            <a:r>
              <a:rPr lang="en-US" altLang="ko-KR" dirty="0"/>
              <a:t>+ </a:t>
            </a:r>
            <a:r>
              <a:rPr lang="ko-KR" altLang="en-US" dirty="0"/>
              <a:t>테스트 집합 </a:t>
            </a:r>
            <a:r>
              <a:rPr lang="en-US" altLang="ko-KR" dirty="0"/>
              <a:t>10000</a:t>
            </a:r>
            <a:r>
              <a:rPr lang="ko-KR" altLang="en-US" dirty="0"/>
              <a:t>자</a:t>
            </a:r>
            <a:endParaRPr lang="en-US" altLang="ko-KR" dirty="0"/>
          </a:p>
          <a:p>
            <a:pPr lvl="1"/>
            <a:r>
              <a:rPr lang="ko-KR" altLang="en-US" dirty="0"/>
              <a:t>샘플은 </a:t>
            </a:r>
            <a:r>
              <a:rPr lang="en-US" altLang="ko-KR" dirty="0"/>
              <a:t>28*28 </a:t>
            </a:r>
            <a:r>
              <a:rPr lang="ko-KR" altLang="en-US" dirty="0" err="1"/>
              <a:t>맵으로</a:t>
            </a:r>
            <a:r>
              <a:rPr lang="ko-KR" altLang="en-US" dirty="0"/>
              <a:t> 표현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204864"/>
            <a:ext cx="683692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1646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840" y="908720"/>
            <a:ext cx="5112568" cy="58356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4.9.2 MNIST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데이터셋으로 확장하기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2736304" cy="5688632"/>
          </a:xfrm>
        </p:spPr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4-4] 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4-3]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매우 유사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5796136" y="1700808"/>
            <a:ext cx="2808312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8</a:t>
            </a:r>
            <a:r>
              <a:rPr lang="ko-KR" altLang="en-US" sz="1400" dirty="0">
                <a:solidFill>
                  <a:srgbClr val="0000FF"/>
                </a:solidFill>
              </a:rPr>
              <a:t>행</a:t>
            </a:r>
            <a:r>
              <a:rPr lang="en-US" altLang="ko-KR" sz="1400" dirty="0">
                <a:solidFill>
                  <a:srgbClr val="0000FF"/>
                </a:solidFill>
              </a:rPr>
              <a:t>: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en-US" sz="1400" dirty="0">
                <a:solidFill>
                  <a:srgbClr val="0000FF"/>
                </a:solidFill>
              </a:rPr>
              <a:t>[0,255] </a:t>
            </a:r>
            <a:r>
              <a:rPr lang="ko-KR" altLang="en-US" sz="1400" dirty="0">
                <a:solidFill>
                  <a:srgbClr val="0000FF"/>
                </a:solidFill>
              </a:rPr>
              <a:t>범위를 </a:t>
            </a:r>
            <a:r>
              <a:rPr lang="en-US" altLang="ko-KR" sz="1400" dirty="0">
                <a:solidFill>
                  <a:srgbClr val="0000FF"/>
                </a:solidFill>
              </a:rPr>
              <a:t>[0,1] </a:t>
            </a:r>
            <a:r>
              <a:rPr lang="ko-KR" altLang="en-US" sz="1400" dirty="0">
                <a:solidFill>
                  <a:srgbClr val="0000FF"/>
                </a:solidFill>
              </a:rPr>
              <a:t>범위로 변환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0446" y="2933845"/>
            <a:ext cx="2391354" cy="61206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09~10</a:t>
            </a:r>
            <a:r>
              <a:rPr lang="ko-KR" altLang="en-US" sz="1400" dirty="0">
                <a:solidFill>
                  <a:srgbClr val="0000FF"/>
                </a:solidFill>
              </a:rPr>
              <a:t>행</a:t>
            </a:r>
            <a:r>
              <a:rPr lang="en-US" altLang="ko-KR" sz="1400" dirty="0">
                <a:solidFill>
                  <a:srgbClr val="0000FF"/>
                </a:solidFill>
              </a:rPr>
              <a:t>:</a:t>
            </a:r>
            <a:r>
              <a:rPr lang="ko-KR" altLang="en-US" sz="1400" dirty="0">
                <a:solidFill>
                  <a:srgbClr val="0000FF"/>
                </a:solidFill>
              </a:rPr>
              <a:t> 앞 </a:t>
            </a:r>
            <a:r>
              <a:rPr lang="en-US" altLang="ko-KR" sz="1400" dirty="0">
                <a:solidFill>
                  <a:srgbClr val="0000FF"/>
                </a:solidFill>
              </a:rPr>
              <a:t>6</a:t>
            </a:r>
            <a:r>
              <a:rPr lang="ko-KR" altLang="en-US" sz="1400" dirty="0">
                <a:solidFill>
                  <a:srgbClr val="0000FF"/>
                </a:solidFill>
              </a:rPr>
              <a:t>만 자를 훈련</a:t>
            </a:r>
            <a:r>
              <a:rPr lang="en-US" altLang="ko-KR" sz="1400" dirty="0">
                <a:solidFill>
                  <a:srgbClr val="0000FF"/>
                </a:solidFill>
              </a:rPr>
              <a:t>, </a:t>
            </a:r>
          </a:p>
          <a:p>
            <a:r>
              <a:rPr lang="ko-KR" altLang="en-US" sz="1400" dirty="0">
                <a:solidFill>
                  <a:srgbClr val="0000FF"/>
                </a:solidFill>
              </a:rPr>
              <a:t>뒤 </a:t>
            </a:r>
            <a:r>
              <a:rPr lang="en-US" altLang="ko-KR" sz="1400" dirty="0">
                <a:solidFill>
                  <a:srgbClr val="0000FF"/>
                </a:solidFill>
              </a:rPr>
              <a:t>1</a:t>
            </a:r>
            <a:r>
              <a:rPr lang="ko-KR" altLang="en-US" sz="1400" dirty="0">
                <a:solidFill>
                  <a:srgbClr val="0000FF"/>
                </a:solidFill>
              </a:rPr>
              <a:t>만 자를 테스트로 분할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5148064" y="2055229"/>
            <a:ext cx="1301664" cy="50967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7" idx="3"/>
          </p:cNvCxnSpPr>
          <p:nvPr/>
        </p:nvCxnSpPr>
        <p:spPr>
          <a:xfrm flipV="1">
            <a:off x="2771800" y="2776873"/>
            <a:ext cx="720080" cy="46300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7972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4.9.2 MNIST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데이터셋으로 확장하기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실행 결과 </a:t>
            </a:r>
            <a:r>
              <a:rPr lang="en-US" altLang="ko-KR" dirty="0"/>
              <a:t>97.78% </a:t>
            </a:r>
            <a:r>
              <a:rPr lang="ko-KR" altLang="en-US" dirty="0" err="1"/>
              <a:t>정확률을</a:t>
            </a:r>
            <a:r>
              <a:rPr lang="ko-KR" altLang="en-US" dirty="0"/>
              <a:t> 얻음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01430"/>
            <a:ext cx="6110486" cy="522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399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4.10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하이퍼</a:t>
            </a:r>
            <a:r>
              <a:rPr lang="en-US" altLang="ko-KR" dirty="0"/>
              <a:t> </a:t>
            </a:r>
            <a:r>
              <a:rPr lang="ko-KR" altLang="en-US" dirty="0"/>
              <a:t>매개변수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모델의 구조와 모델의 학습 과정을 제어하는 역할</a:t>
            </a:r>
            <a:r>
              <a:rPr lang="en-US" altLang="ko-KR" dirty="0"/>
              <a:t>.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은닉 노드 개수</a:t>
            </a:r>
            <a:r>
              <a:rPr lang="en-US" altLang="ko-KR" dirty="0"/>
              <a:t>, </a:t>
            </a:r>
            <a:r>
              <a:rPr lang="ko-KR" altLang="en-US" dirty="0"/>
              <a:t>식 </a:t>
            </a:r>
            <a:r>
              <a:rPr lang="en-US" altLang="ko-KR" dirty="0"/>
              <a:t>(4.20)</a:t>
            </a:r>
            <a:r>
              <a:rPr lang="ko-KR" altLang="en-US" dirty="0"/>
              <a:t>의 </a:t>
            </a:r>
            <a:r>
              <a:rPr lang="ko-KR" altLang="en-US" dirty="0" err="1"/>
              <a:t>학습률</a:t>
            </a:r>
            <a:r>
              <a:rPr lang="en-US" altLang="ko-KR" dirty="0"/>
              <a:t>, </a:t>
            </a:r>
            <a:r>
              <a:rPr lang="ko-KR" altLang="en-US" dirty="0"/>
              <a:t>미니 배치 크기 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 [</a:t>
            </a:r>
            <a:r>
              <a:rPr lang="ko-KR" altLang="en-US" dirty="0"/>
              <a:t>프로그램 </a:t>
            </a:r>
            <a:r>
              <a:rPr lang="en-US" altLang="ko-KR" dirty="0"/>
              <a:t>4-3]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경우 은닉 노드는 </a:t>
            </a:r>
            <a:r>
              <a:rPr lang="en-US" altLang="ko-KR" dirty="0"/>
              <a:t>100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학습률은</a:t>
            </a:r>
            <a:r>
              <a:rPr lang="ko-KR" altLang="en-US" dirty="0"/>
              <a:t> </a:t>
            </a:r>
            <a:r>
              <a:rPr lang="en-US" altLang="ko-KR" dirty="0"/>
              <a:t>0.001 </a:t>
            </a:r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ko-KR" altLang="en-US" dirty="0">
                <a:sym typeface="Wingdings" panose="05000000000000000000" pitchFamily="2" charset="2"/>
              </a:rPr>
              <a:t>어떻게 </a:t>
            </a:r>
            <a:r>
              <a:rPr lang="ko-KR" altLang="en-US" dirty="0" err="1">
                <a:sym typeface="Wingdings" panose="05000000000000000000" pitchFamily="2" charset="2"/>
              </a:rPr>
              <a:t>결정했나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이 절에서는 체계적으로 최적의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 값을 결정하는 방법을 공부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35964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4.10.1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살피기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4-3]</a:t>
            </a:r>
            <a:r>
              <a:rPr lang="ko-KR" altLang="en-US" dirty="0"/>
              <a:t> </a:t>
            </a:r>
            <a:r>
              <a:rPr lang="en-US" altLang="ko-KR" dirty="0"/>
              <a:t>11</a:t>
            </a:r>
            <a:r>
              <a:rPr lang="ko-KR" altLang="en-US" dirty="0"/>
              <a:t>행의 </a:t>
            </a:r>
            <a:r>
              <a:rPr lang="en-US" altLang="ko-KR" dirty="0" err="1"/>
              <a:t>MLPClassifier</a:t>
            </a: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en-US" altLang="ko-KR" dirty="0"/>
              <a:t>6</a:t>
            </a:r>
            <a:r>
              <a:rPr lang="ko-KR" altLang="en-US" dirty="0"/>
              <a:t>개의 매개변수를 가짐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앞의 </a:t>
            </a:r>
            <a:r>
              <a:rPr lang="en-US" altLang="ko-KR" dirty="0"/>
              <a:t>5</a:t>
            </a:r>
            <a:r>
              <a:rPr lang="ko-KR" altLang="en-US" dirty="0"/>
              <a:t>개는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hidden_layer_sizes</a:t>
            </a:r>
            <a:r>
              <a:rPr lang="en-US" altLang="ko-KR" dirty="0"/>
              <a:t>=(100): 100</a:t>
            </a:r>
            <a:r>
              <a:rPr lang="ko-KR" altLang="en-US" dirty="0"/>
              <a:t>개 노드를 가진 </a:t>
            </a:r>
            <a:r>
              <a:rPr lang="ko-KR" altLang="en-US" dirty="0" err="1"/>
              <a:t>은닉층</a:t>
            </a:r>
            <a:r>
              <a:rPr lang="ko-KR" altLang="en-US" dirty="0"/>
              <a:t> 한 개를 둠</a:t>
            </a:r>
            <a:r>
              <a:rPr lang="en-US" altLang="ko-KR" dirty="0"/>
              <a:t>(100</a:t>
            </a:r>
            <a:r>
              <a:rPr lang="ko-KR" altLang="en-US" dirty="0"/>
              <a:t>개와 </a:t>
            </a:r>
            <a:r>
              <a:rPr lang="en-US" altLang="ko-KR" dirty="0"/>
              <a:t>80</a:t>
            </a:r>
            <a:r>
              <a:rPr lang="ko-KR" altLang="en-US" dirty="0"/>
              <a:t>개 노드를 가진 </a:t>
            </a:r>
            <a:r>
              <a:rPr lang="ko-KR" altLang="en-US" dirty="0" err="1"/>
              <a:t>은닉층</a:t>
            </a:r>
            <a:r>
              <a:rPr lang="ko-KR" altLang="en-US" dirty="0"/>
              <a:t> 두 개를 설정하려면 </a:t>
            </a:r>
            <a:r>
              <a:rPr lang="en-US" altLang="ko-KR" dirty="0" err="1"/>
              <a:t>hidden_layer_sizes</a:t>
            </a:r>
            <a:r>
              <a:rPr lang="en-US" altLang="ko-KR" dirty="0"/>
              <a:t>=(100,80)</a:t>
            </a:r>
            <a:r>
              <a:rPr lang="ko-KR" altLang="en-US" dirty="0"/>
              <a:t>으로 함</a:t>
            </a:r>
            <a:r>
              <a:rPr lang="en-US" altLang="ko-KR" dirty="0"/>
              <a:t>) </a:t>
            </a:r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learning_rate_init</a:t>
            </a:r>
            <a:r>
              <a:rPr lang="en-US" altLang="ko-KR" dirty="0"/>
              <a:t>=0.001: </a:t>
            </a:r>
            <a:r>
              <a:rPr lang="ko-KR" altLang="en-US" dirty="0"/>
              <a:t>식 </a:t>
            </a:r>
            <a:r>
              <a:rPr lang="en-US" altLang="ko-KR" dirty="0"/>
              <a:t>(4.20)</a:t>
            </a:r>
            <a:r>
              <a:rPr lang="ko-KR" altLang="en-US" dirty="0"/>
              <a:t>의 </a:t>
            </a:r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el-GR" altLang="ko-KR" dirty="0"/>
              <a:t>ρ</a:t>
            </a:r>
            <a:r>
              <a:rPr lang="ko-KR" altLang="en-US" dirty="0"/>
              <a:t>를</a:t>
            </a:r>
            <a:r>
              <a:rPr lang="en-US" altLang="ko-KR" dirty="0"/>
              <a:t> 0.001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batch_size</a:t>
            </a:r>
            <a:r>
              <a:rPr lang="en-US" altLang="ko-KR" dirty="0"/>
              <a:t>=32: </a:t>
            </a:r>
            <a:r>
              <a:rPr lang="ko-KR" altLang="en-US" dirty="0"/>
              <a:t>미니 배치 크기를 </a:t>
            </a:r>
            <a:r>
              <a:rPr lang="en-US" altLang="ko-KR" dirty="0"/>
              <a:t>32</a:t>
            </a:r>
            <a:r>
              <a:rPr lang="ko-KR" altLang="en-US" dirty="0"/>
              <a:t>로 설정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max_iter</a:t>
            </a:r>
            <a:r>
              <a:rPr lang="en-US" altLang="ko-KR" dirty="0"/>
              <a:t>=300: </a:t>
            </a:r>
            <a:r>
              <a:rPr lang="ko-KR" altLang="en-US" dirty="0"/>
              <a:t>최대</a:t>
            </a:r>
            <a:r>
              <a:rPr lang="en-US" altLang="ko-KR" dirty="0"/>
              <a:t> </a:t>
            </a:r>
            <a:r>
              <a:rPr lang="ko-KR" altLang="en-US" dirty="0"/>
              <a:t>세대</a:t>
            </a:r>
            <a:r>
              <a:rPr lang="en-US" altLang="ko-KR" dirty="0"/>
              <a:t> </a:t>
            </a:r>
            <a:r>
              <a:rPr lang="ko-KR" altLang="en-US" dirty="0"/>
              <a:t>수를 </a:t>
            </a:r>
            <a:r>
              <a:rPr lang="en-US" altLang="ko-KR" dirty="0"/>
              <a:t>300</a:t>
            </a:r>
            <a:r>
              <a:rPr lang="ko-KR" altLang="en-US" dirty="0"/>
              <a:t>으로 설정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solver=‘</a:t>
            </a:r>
            <a:r>
              <a:rPr lang="en-US" altLang="ko-KR" dirty="0" err="1"/>
              <a:t>sgd</a:t>
            </a:r>
            <a:r>
              <a:rPr lang="en-US" altLang="ko-KR" dirty="0"/>
              <a:t>’: </a:t>
            </a:r>
            <a:r>
              <a:rPr lang="ko-KR" altLang="en-US" dirty="0"/>
              <a:t>최적화 알고리즘으로 </a:t>
            </a:r>
            <a:r>
              <a:rPr lang="ko-KR" altLang="en-US" dirty="0" err="1"/>
              <a:t>스토캐스틱</a:t>
            </a:r>
            <a:r>
              <a:rPr lang="ko-KR" altLang="en-US" dirty="0"/>
              <a:t> 경사 알고리즘을 사용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/>
            <a:r>
              <a:rPr lang="en-US" altLang="ko-KR" dirty="0" err="1"/>
              <a:t>MLPClassifier</a:t>
            </a:r>
            <a:r>
              <a:rPr lang="en-US" altLang="ko-KR" dirty="0"/>
              <a:t> </a:t>
            </a:r>
            <a:r>
              <a:rPr lang="ko-KR" altLang="en-US" dirty="0"/>
              <a:t>함수의 매개변수는 </a:t>
            </a:r>
            <a:r>
              <a:rPr lang="en-US" altLang="ko-KR" dirty="0"/>
              <a:t>6</a:t>
            </a:r>
            <a:r>
              <a:rPr lang="ko-KR" altLang="en-US" dirty="0"/>
              <a:t>개가 전부인가</a:t>
            </a:r>
            <a:r>
              <a:rPr lang="en-US" altLang="ko-KR" dirty="0"/>
              <a:t>?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56792"/>
            <a:ext cx="7543800" cy="63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12329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4.10.1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살피기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함수의 </a:t>
            </a:r>
            <a:r>
              <a:rPr lang="en-US" altLang="ko-KR" dirty="0"/>
              <a:t>API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MLPClassifier</a:t>
            </a:r>
            <a:r>
              <a:rPr lang="ko-KR" altLang="en-US" dirty="0"/>
              <a:t>는 </a:t>
            </a:r>
            <a:r>
              <a:rPr lang="en-US" altLang="ko-KR" dirty="0"/>
              <a:t>23</a:t>
            </a:r>
            <a:r>
              <a:rPr lang="ko-KR" altLang="en-US" dirty="0"/>
              <a:t>개의 매개변수를 가짐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파란색은 </a:t>
            </a:r>
            <a:r>
              <a:rPr lang="en-US" altLang="ko-KR" dirty="0"/>
              <a:t>11</a:t>
            </a:r>
            <a:r>
              <a:rPr lang="ko-KR" altLang="en-US" dirty="0"/>
              <a:t>행이 사용한 것들</a:t>
            </a:r>
            <a:r>
              <a:rPr lang="en-US" altLang="ko-KR" dirty="0"/>
              <a:t>. </a:t>
            </a:r>
            <a:r>
              <a:rPr lang="ko-KR" altLang="en-US" dirty="0"/>
              <a:t>나머지는 기본값을 사용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activation=‘</a:t>
            </a:r>
            <a:r>
              <a:rPr lang="en-US" altLang="ko-KR" dirty="0" err="1"/>
              <a:t>relu</a:t>
            </a:r>
            <a:r>
              <a:rPr lang="en-US" altLang="ko-KR" dirty="0"/>
              <a:t>’</a:t>
            </a:r>
            <a:r>
              <a:rPr lang="ko-KR" altLang="en-US" dirty="0"/>
              <a:t>가 기본값이므로 활성 함수로 </a:t>
            </a: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shuffle=True</a:t>
            </a:r>
            <a:r>
              <a:rPr lang="ko-KR" altLang="en-US" dirty="0"/>
              <a:t>가 기본값이므로 세대를 시작할 때마다 훈련 집합의 샘플 순서를 섞음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11</a:t>
            </a:r>
            <a:r>
              <a:rPr lang="ko-KR" altLang="en-US" dirty="0"/>
              <a:t>행에서 </a:t>
            </a:r>
            <a:r>
              <a:rPr lang="en-US" altLang="ko-KR" dirty="0" err="1"/>
              <a:t>max_iter</a:t>
            </a:r>
            <a:r>
              <a:rPr lang="en-US" altLang="ko-KR" dirty="0"/>
              <a:t>=300</a:t>
            </a:r>
            <a:r>
              <a:rPr lang="ko-KR" altLang="en-US" dirty="0"/>
              <a:t>으로</a:t>
            </a:r>
            <a:r>
              <a:rPr lang="en-US" altLang="ko-KR" dirty="0"/>
              <a:t> </a:t>
            </a:r>
            <a:r>
              <a:rPr lang="ko-KR" altLang="en-US" dirty="0"/>
              <a:t>설정했는데</a:t>
            </a:r>
            <a:r>
              <a:rPr lang="en-US" altLang="ko-KR" dirty="0"/>
              <a:t>, 109 </a:t>
            </a:r>
            <a:r>
              <a:rPr lang="ko-KR" altLang="en-US" dirty="0"/>
              <a:t>세대에서 학습을 멈춤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 err="1"/>
              <a:t>tol</a:t>
            </a:r>
            <a:r>
              <a:rPr lang="en-US" altLang="ko-KR" dirty="0"/>
              <a:t>=0.0001</a:t>
            </a:r>
            <a:r>
              <a:rPr lang="ko-KR" altLang="en-US" dirty="0"/>
              <a:t>과 </a:t>
            </a:r>
            <a:r>
              <a:rPr lang="en-US" altLang="ko-KR" dirty="0" err="1"/>
              <a:t>n_iter_no_change</a:t>
            </a:r>
            <a:r>
              <a:rPr lang="en-US" altLang="ko-KR" dirty="0"/>
              <a:t>=10 </a:t>
            </a:r>
            <a:r>
              <a:rPr lang="ko-KR" altLang="en-US" dirty="0"/>
              <a:t>때문</a:t>
            </a:r>
            <a:r>
              <a:rPr lang="en-US" altLang="ko-KR" dirty="0"/>
              <a:t>(10</a:t>
            </a:r>
            <a:r>
              <a:rPr lang="ko-KR" altLang="en-US" dirty="0"/>
              <a:t>세대</a:t>
            </a:r>
            <a:r>
              <a:rPr lang="en-US" altLang="ko-KR" dirty="0"/>
              <a:t> </a:t>
            </a:r>
            <a:r>
              <a:rPr lang="ko-KR" altLang="en-US" dirty="0"/>
              <a:t>동안</a:t>
            </a:r>
            <a:r>
              <a:rPr lang="en-US" altLang="ko-KR" dirty="0"/>
              <a:t> </a:t>
            </a:r>
            <a:r>
              <a:rPr lang="ko-KR" altLang="en-US" dirty="0"/>
              <a:t>손실 함수 감소량이 </a:t>
            </a:r>
            <a:r>
              <a:rPr lang="en-US" altLang="ko-KR" dirty="0"/>
              <a:t>0.0001 </a:t>
            </a:r>
            <a:r>
              <a:rPr lang="ko-KR" altLang="en-US" dirty="0"/>
              <a:t>이하이면 멈추라는 뜻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212976"/>
            <a:ext cx="750570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073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4.10.1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살피기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하이퍼</a:t>
            </a:r>
            <a:r>
              <a:rPr lang="ko-KR" altLang="en-US" dirty="0"/>
              <a:t> 매개변수 설정 가이드라인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논문이나 공식 문서를 따라 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라이브러리 함수가 제공하는 기본값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중요한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매개변수를 골라 최적화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94476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0891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4.10.2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단일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validation_curve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 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4-5]</a:t>
            </a:r>
            <a:r>
              <a:rPr lang="ko-KR" altLang="en-US" dirty="0"/>
              <a:t>는 은닉 노드 개수를 최적화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942306"/>
            <a:ext cx="8010525" cy="37909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08104" y="5724688"/>
            <a:ext cx="2252856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훈련</a:t>
            </a:r>
            <a:r>
              <a:rPr lang="en-US" altLang="ko-KR" sz="1400" dirty="0">
                <a:solidFill>
                  <a:srgbClr val="0000FF"/>
                </a:solidFill>
              </a:rPr>
              <a:t>:</a:t>
            </a:r>
            <a:r>
              <a:rPr lang="ko-KR" altLang="en-US" sz="1400" dirty="0">
                <a:solidFill>
                  <a:srgbClr val="0000FF"/>
                </a:solidFill>
              </a:rPr>
              <a:t>테스트를 </a:t>
            </a:r>
            <a:r>
              <a:rPr lang="en-US" altLang="ko-KR" sz="1400" dirty="0">
                <a:solidFill>
                  <a:srgbClr val="0000FF"/>
                </a:solidFill>
              </a:rPr>
              <a:t>6:4</a:t>
            </a:r>
            <a:r>
              <a:rPr lang="ko-KR" altLang="en-US" sz="1400" dirty="0">
                <a:solidFill>
                  <a:srgbClr val="0000FF"/>
                </a:solidFill>
              </a:rPr>
              <a:t>로 분할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7236296" y="5180810"/>
            <a:ext cx="360040" cy="54387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5761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퍼셉트론</a:t>
            </a:r>
            <a:endParaRPr lang="en-US" altLang="ko-KR" baseline="-25000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현재 기준으로 매우 낡은 기술이지만 신경망 공부에서 중요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퍼셉트론은</a:t>
            </a:r>
            <a:r>
              <a:rPr lang="ko-KR" altLang="en-US" dirty="0"/>
              <a:t> 다층 </a:t>
            </a:r>
            <a:r>
              <a:rPr lang="ko-KR" altLang="en-US" dirty="0" err="1"/>
              <a:t>퍼셉트론과</a:t>
            </a:r>
            <a:r>
              <a:rPr lang="ko-KR" altLang="en-US" dirty="0"/>
              <a:t> </a:t>
            </a:r>
            <a:r>
              <a:rPr lang="ko-KR" altLang="en-US" dirty="0" err="1"/>
              <a:t>딥러닝의</a:t>
            </a:r>
            <a:r>
              <a:rPr lang="ko-KR" altLang="en-US" dirty="0"/>
              <a:t> 핵심 구성 요소이기 때문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퍼셉트론은</a:t>
            </a:r>
            <a:r>
              <a:rPr lang="ko-KR" altLang="en-US" dirty="0"/>
              <a:t> 단순한 모델이기 때문에 기계 학습의 용어와 원리를 설명하는데 적합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51301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21" y="980728"/>
            <a:ext cx="6611838" cy="57657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0891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4.10.2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단일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validation_curve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 이용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421" y="3316208"/>
            <a:ext cx="2612896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10-</a:t>
            </a:r>
            <a:r>
              <a:rPr lang="ko-KR" altLang="en-US" sz="1400" dirty="0">
                <a:solidFill>
                  <a:srgbClr val="0000FF"/>
                </a:solidFill>
              </a:rPr>
              <a:t>겹 교차 검증으로 성능 측정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3131840" y="1184535"/>
            <a:ext cx="2325425" cy="53988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94245" y="2940193"/>
            <a:ext cx="2612896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코어 </a:t>
            </a:r>
            <a:r>
              <a:rPr lang="en-US" altLang="ko-KR" sz="1400" dirty="0">
                <a:solidFill>
                  <a:srgbClr val="0000FF"/>
                </a:solidFill>
              </a:rPr>
              <a:t>4</a:t>
            </a:r>
            <a:r>
              <a:rPr lang="ko-KR" altLang="en-US" sz="1400" dirty="0">
                <a:solidFill>
                  <a:srgbClr val="0000FF"/>
                </a:solidFill>
              </a:rPr>
              <a:t>개를 사용하여 병렬 처리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 flipV="1">
            <a:off x="5709133" y="2284485"/>
            <a:ext cx="303027" cy="78447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457265" y="968511"/>
            <a:ext cx="2952328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50</a:t>
            </a:r>
            <a:r>
              <a:rPr lang="ko-KR" altLang="en-US" sz="1400" dirty="0">
                <a:solidFill>
                  <a:srgbClr val="0000FF"/>
                </a:solidFill>
              </a:rPr>
              <a:t>에서 시작하여 </a:t>
            </a:r>
            <a:r>
              <a:rPr lang="en-US" altLang="ko-KR" sz="1400" dirty="0">
                <a:solidFill>
                  <a:srgbClr val="0000FF"/>
                </a:solidFill>
              </a:rPr>
              <a:t>50</a:t>
            </a:r>
            <a:r>
              <a:rPr lang="ko-KR" altLang="en-US" sz="1400" dirty="0">
                <a:solidFill>
                  <a:srgbClr val="0000FF"/>
                </a:solidFill>
              </a:rPr>
              <a:t>씩 증가시키면서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>
                <a:solidFill>
                  <a:srgbClr val="0000FF"/>
                </a:solidFill>
              </a:rPr>
              <a:t>1000</a:t>
            </a:r>
            <a:r>
              <a:rPr lang="ko-KR" altLang="en-US" sz="1400" dirty="0">
                <a:solidFill>
                  <a:srgbClr val="0000FF"/>
                </a:solidFill>
              </a:rPr>
              <a:t>까지 조사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 flipV="1">
            <a:off x="3779912" y="2284485"/>
            <a:ext cx="720080" cy="108775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40402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0891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4.10.2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단일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validation_curve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 이용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429" y="1052736"/>
            <a:ext cx="6607859" cy="352839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4581129"/>
            <a:ext cx="6607859" cy="195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835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0891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4.10.2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단일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validation_curve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 이용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617" y="1052736"/>
            <a:ext cx="6007783" cy="547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8211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8208912" cy="548680"/>
          </a:xfrm>
        </p:spPr>
        <p:txBody>
          <a:bodyPr/>
          <a:lstStyle/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4.10.2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단일 </a:t>
            </a:r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validation_curve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 이용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0768"/>
            <a:ext cx="800153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93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구조와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퍼셉트론의</a:t>
            </a:r>
            <a:r>
              <a:rPr lang="ko-KR" altLang="en-US" dirty="0"/>
              <a:t> 구조</a:t>
            </a:r>
            <a:endParaRPr lang="en-US" altLang="ko-KR" baseline="-25000" dirty="0"/>
          </a:p>
          <a:p>
            <a:pPr lvl="1"/>
            <a:r>
              <a:rPr lang="ko-KR" altLang="en-US" dirty="0"/>
              <a:t>입력층과 출력층으로 구성</a:t>
            </a:r>
            <a:r>
              <a:rPr lang="en-US" altLang="ko-KR" dirty="0"/>
              <a:t>(</a:t>
            </a:r>
            <a:r>
              <a:rPr lang="ko-KR" altLang="en-US" dirty="0" err="1"/>
              <a:t>출력층은</a:t>
            </a:r>
            <a:r>
              <a:rPr lang="en-US" altLang="ko-KR" dirty="0"/>
              <a:t> </a:t>
            </a:r>
            <a:r>
              <a:rPr lang="ko-KR" altLang="en-US" dirty="0"/>
              <a:t>한 개의 노드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입력층은</a:t>
            </a:r>
            <a:r>
              <a:rPr lang="ko-KR" altLang="en-US" dirty="0"/>
              <a:t> </a:t>
            </a:r>
            <a:r>
              <a:rPr lang="en-US" altLang="ko-KR" dirty="0"/>
              <a:t>d+1</a:t>
            </a:r>
            <a:r>
              <a:rPr lang="ko-KR" altLang="en-US" dirty="0"/>
              <a:t>개의 노드</a:t>
            </a:r>
            <a:r>
              <a:rPr lang="en-US" altLang="ko-KR" dirty="0"/>
              <a:t>(d</a:t>
            </a:r>
            <a:r>
              <a:rPr lang="ko-KR" altLang="en-US" dirty="0"/>
              <a:t>는 특징 벡터의 차원</a:t>
            </a:r>
            <a:r>
              <a:rPr lang="en-US" altLang="ko-KR" dirty="0"/>
              <a:t>). </a:t>
            </a:r>
            <a:r>
              <a:rPr lang="ko-KR" altLang="en-US" dirty="0"/>
              <a:t>예</a:t>
            </a:r>
            <a:r>
              <a:rPr lang="en-US" altLang="ko-KR" dirty="0"/>
              <a:t>) iris</a:t>
            </a:r>
            <a:r>
              <a:rPr lang="ko-KR" altLang="en-US" dirty="0"/>
              <a:t>는 </a:t>
            </a:r>
            <a:r>
              <a:rPr lang="en-US" altLang="ko-KR" dirty="0"/>
              <a:t>d=4, digit</a:t>
            </a:r>
            <a:r>
              <a:rPr lang="ko-KR" altLang="en-US" dirty="0"/>
              <a:t>는 </a:t>
            </a:r>
            <a:r>
              <a:rPr lang="en-US" altLang="ko-KR" dirty="0"/>
              <a:t>d=64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i</a:t>
            </a:r>
            <a:r>
              <a:rPr lang="ko-KR" altLang="en-US" dirty="0"/>
              <a:t>번째 입력 노드와 출력</a:t>
            </a:r>
            <a:r>
              <a:rPr lang="en-US" altLang="ko-KR" dirty="0"/>
              <a:t> </a:t>
            </a:r>
            <a:r>
              <a:rPr lang="ko-KR" altLang="en-US" dirty="0"/>
              <a:t>노드는 가중치 </a:t>
            </a:r>
            <a:r>
              <a:rPr lang="en-US" altLang="ko-KR" dirty="0" err="1"/>
              <a:t>w</a:t>
            </a:r>
            <a:r>
              <a:rPr lang="en-US" altLang="ko-KR" baseline="-25000" dirty="0" err="1"/>
              <a:t>i</a:t>
            </a:r>
            <a:r>
              <a:rPr lang="ko-KR" altLang="en-US" dirty="0" err="1"/>
              <a:t>를</a:t>
            </a:r>
            <a:r>
              <a:rPr lang="ko-KR" altLang="en-US" dirty="0"/>
              <a:t> 가진 </a:t>
            </a:r>
            <a:r>
              <a:rPr lang="ko-KR" altLang="en-US" dirty="0" err="1"/>
              <a:t>에지로</a:t>
            </a:r>
            <a:r>
              <a:rPr lang="ko-KR" altLang="en-US" dirty="0"/>
              <a:t> 연결됨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988840"/>
            <a:ext cx="3744416" cy="49925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12976"/>
            <a:ext cx="5221356" cy="308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027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4.2.1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구조와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퍼셉트론의</a:t>
            </a:r>
            <a:r>
              <a:rPr lang="ko-KR" altLang="en-US" dirty="0"/>
              <a:t> 연산</a:t>
            </a:r>
            <a:endParaRPr lang="en-US" altLang="ko-KR" baseline="-25000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i</a:t>
            </a:r>
            <a:r>
              <a:rPr lang="ko-KR" altLang="en-US" dirty="0"/>
              <a:t>번째 에지는 </a:t>
            </a:r>
            <a:r>
              <a:rPr lang="en-US" altLang="ko-KR" dirty="0"/>
              <a:t>x</a:t>
            </a:r>
            <a:r>
              <a:rPr lang="en-US" altLang="ko-KR" baseline="-25000" dirty="0"/>
              <a:t>i</a:t>
            </a:r>
            <a:r>
              <a:rPr lang="ko-KR" altLang="en-US" dirty="0"/>
              <a:t>와 </a:t>
            </a:r>
            <a:r>
              <a:rPr lang="en-US" altLang="ko-KR" dirty="0" err="1"/>
              <a:t>w</a:t>
            </a:r>
            <a:r>
              <a:rPr lang="en-US" altLang="ko-KR" baseline="-25000" dirty="0" err="1"/>
              <a:t>i</a:t>
            </a:r>
            <a:r>
              <a:rPr lang="ko-KR" altLang="en-US" dirty="0" err="1"/>
              <a:t>를</a:t>
            </a:r>
            <a:r>
              <a:rPr lang="ko-KR" altLang="en-US" dirty="0"/>
              <a:t> 곱해 출력 노드로 전달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0</a:t>
            </a:r>
            <a:r>
              <a:rPr lang="ko-KR" altLang="en-US" dirty="0"/>
              <a:t>번째 입력 노드 </a:t>
            </a:r>
            <a:r>
              <a:rPr lang="en-US" altLang="ko-KR" dirty="0"/>
              <a:t>x</a:t>
            </a:r>
            <a:r>
              <a:rPr lang="en-US" altLang="ko-KR" baseline="-25000" dirty="0"/>
              <a:t>0</a:t>
            </a:r>
            <a:r>
              <a:rPr lang="ko-KR" altLang="en-US" dirty="0"/>
              <a:t>은 </a:t>
            </a:r>
            <a:r>
              <a:rPr lang="en-US" altLang="ko-KR" dirty="0"/>
              <a:t>1</a:t>
            </a:r>
            <a:r>
              <a:rPr lang="ko-KR" altLang="en-US" dirty="0"/>
              <a:t>인 바이어스 노드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출력 노드는 </a:t>
            </a:r>
            <a:r>
              <a:rPr lang="en-US" altLang="ko-KR" dirty="0"/>
              <a:t>d+1</a:t>
            </a:r>
            <a:r>
              <a:rPr lang="ko-KR" altLang="en-US" dirty="0"/>
              <a:t>개의 곱셈 결과를 모두 더한 </a:t>
            </a:r>
            <a:r>
              <a:rPr lang="en-US" altLang="ko-KR" dirty="0"/>
              <a:t>s</a:t>
            </a:r>
            <a:r>
              <a:rPr lang="ko-KR" altLang="en-US" dirty="0"/>
              <a:t>를 계산하고 활성 함수</a:t>
            </a:r>
            <a:r>
              <a:rPr lang="en-US" altLang="ko-KR" baseline="-25000" dirty="0"/>
              <a:t>activation function</a:t>
            </a:r>
            <a:r>
              <a:rPr lang="ko-KR" altLang="en-US" dirty="0"/>
              <a:t> 적용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활성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뉴런을 활성화하는 과정을 모방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퍼셉트론은</a:t>
            </a:r>
            <a:r>
              <a:rPr lang="ko-KR" altLang="en-US" dirty="0"/>
              <a:t> 활성 함수로 계단 함수 사용</a:t>
            </a:r>
            <a:r>
              <a:rPr lang="en-US" altLang="ko-KR" dirty="0"/>
              <a:t>(s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보다 크면 </a:t>
            </a:r>
            <a:r>
              <a:rPr lang="en-US" altLang="ko-KR" dirty="0"/>
              <a:t>1, </a:t>
            </a:r>
            <a:r>
              <a:rPr lang="ko-KR" altLang="en-US" dirty="0"/>
              <a:t>그렇지 않으면 </a:t>
            </a:r>
            <a:r>
              <a:rPr lang="en-US" altLang="ko-KR" dirty="0"/>
              <a:t>-1 </a:t>
            </a:r>
            <a:r>
              <a:rPr lang="ko-KR" altLang="en-US" dirty="0"/>
              <a:t>출력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따라서 </a:t>
            </a:r>
            <a:r>
              <a:rPr lang="ko-KR" altLang="en-US" dirty="0" err="1">
                <a:sym typeface="Wingdings" panose="05000000000000000000" pitchFamily="2" charset="2"/>
              </a:rPr>
              <a:t>퍼셉트론은</a:t>
            </a:r>
            <a:r>
              <a:rPr lang="ko-KR" altLang="en-US" dirty="0">
                <a:sym typeface="Wingdings" panose="05000000000000000000" pitchFamily="2" charset="2"/>
              </a:rPr>
              <a:t> 특징 벡터를 </a:t>
            </a:r>
            <a:r>
              <a:rPr lang="en-US" altLang="ko-KR" dirty="0">
                <a:sym typeface="Wingdings" panose="05000000000000000000" pitchFamily="2" charset="2"/>
              </a:rPr>
              <a:t>1 </a:t>
            </a:r>
            <a:r>
              <a:rPr lang="ko-KR" altLang="en-US" dirty="0">
                <a:sym typeface="Wingdings" panose="05000000000000000000" pitchFamily="2" charset="2"/>
              </a:rPr>
              <a:t>또는 </a:t>
            </a:r>
            <a:r>
              <a:rPr lang="en-US" altLang="ko-KR" dirty="0">
                <a:sym typeface="Wingdings" panose="05000000000000000000" pitchFamily="2" charset="2"/>
              </a:rPr>
              <a:t>-1</a:t>
            </a:r>
            <a:r>
              <a:rPr lang="ko-KR" altLang="en-US" dirty="0">
                <a:sym typeface="Wingdings" panose="05000000000000000000" pitchFamily="2" charset="2"/>
              </a:rPr>
              <a:t>로 변환하는 장치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즉 이진 분류기</a:t>
            </a:r>
            <a:endParaRPr lang="en-US" altLang="ko-KR" baseline="-25000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924944"/>
            <a:ext cx="3816424" cy="117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97441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9496</TotalTime>
  <Words>3359</Words>
  <Application>Microsoft Office PowerPoint</Application>
  <PresentationFormat>화면 슬라이드 쇼(4:3)</PresentationFormat>
  <Paragraphs>597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80" baseType="lpstr">
      <vt:lpstr>나눔손글씨 펜</vt:lpstr>
      <vt:lpstr>HY견고딕</vt:lpstr>
      <vt:lpstr>Wingdings</vt:lpstr>
      <vt:lpstr>맑은 고딕</vt:lpstr>
      <vt:lpstr>Arial</vt:lpstr>
      <vt:lpstr>Cambria Math</vt:lpstr>
      <vt:lpstr>1_Office 테마</vt:lpstr>
      <vt:lpstr>4장</vt:lpstr>
      <vt:lpstr>Preview</vt:lpstr>
      <vt:lpstr>4.1 인공 신경망의 태동</vt:lpstr>
      <vt:lpstr>4.1.1 생물 신경망</vt:lpstr>
      <vt:lpstr>4.1.2 인공 신경망의 발상과 전개</vt:lpstr>
      <vt:lpstr>4.1.2 인공 신경망의 발상과 전개</vt:lpstr>
      <vt:lpstr>4.2 퍼셉트론의 원리</vt:lpstr>
      <vt:lpstr>4.2.1 퍼셉트론의 구조와 연산</vt:lpstr>
      <vt:lpstr>4.2.1 퍼셉트론의 구조와 연산</vt:lpstr>
      <vt:lpstr>4.2.2 퍼셉트론으로 인식하기</vt:lpstr>
      <vt:lpstr>4.2.2 퍼셉트론으로 인식하기</vt:lpstr>
      <vt:lpstr>4.2.2 퍼셉트론으로 인식하기</vt:lpstr>
      <vt:lpstr>4.2.3 행렬 표기</vt:lpstr>
      <vt:lpstr>4.2.3 행렬 표기</vt:lpstr>
      <vt:lpstr>4.2.3 행렬 표기</vt:lpstr>
      <vt:lpstr>4.2.3 행렬 표기</vt:lpstr>
      <vt:lpstr>4.3 사람의 학습과 신경망의 학습</vt:lpstr>
      <vt:lpstr>4.3.1 사람의 학습 알고리즘</vt:lpstr>
      <vt:lpstr>4.3.2 신경망의 학습 알고리즘</vt:lpstr>
      <vt:lpstr>4.4 퍼셉트론 학습 알고리즘</vt:lpstr>
      <vt:lpstr>4.4.1 손실 함수 설계</vt:lpstr>
      <vt:lpstr>4.4.2 학습 알고리즘 설계</vt:lpstr>
      <vt:lpstr>4.4.2 학습 알고리즘 설계</vt:lpstr>
      <vt:lpstr>4.4.2 학습 알고리즘 설계</vt:lpstr>
      <vt:lpstr>4.4.2 학습 알고리즘 설계</vt:lpstr>
      <vt:lpstr>4.4.2 학습 알고리즘 설계</vt:lpstr>
      <vt:lpstr>4.4.2 학습 알고리즘 설계</vt:lpstr>
      <vt:lpstr>4.5 현대 기계 학습으로 확장</vt:lpstr>
      <vt:lpstr>4.5.1 현대적인 기계학습의 복잡도</vt:lpstr>
      <vt:lpstr>4.5.1 현대적인 기계학습의 복잡도</vt:lpstr>
      <vt:lpstr>4.5.2 스토캐스틱 경사 하강법</vt:lpstr>
      <vt:lpstr>4.5.2 스토캐스틱 경사 하강법</vt:lpstr>
      <vt:lpstr>4.6 퍼셉트론 프로그래밍</vt:lpstr>
      <vt:lpstr>4.6.1 OR 데이터 인식</vt:lpstr>
      <vt:lpstr>4.6.2 필기 숫자 데이터 인식</vt:lpstr>
      <vt:lpstr>4.6.2 필기 숫자 데이터 인식</vt:lpstr>
      <vt:lpstr>4.6.3 기계 학습의 디자인 패턴</vt:lpstr>
      <vt:lpstr>4.6.3 기계 학습의 디자인 패턴</vt:lpstr>
      <vt:lpstr>4.7 다층 퍼셉트론</vt:lpstr>
      <vt:lpstr>4.7.1 특징 공간 변환</vt:lpstr>
      <vt:lpstr>4.7.1 특징 공간 변환</vt:lpstr>
      <vt:lpstr>4.7.1 특징 공간 변환</vt:lpstr>
      <vt:lpstr>4.7.1 특징 공간 변환</vt:lpstr>
      <vt:lpstr>4.7.2 다층 퍼셉트론의 구조</vt:lpstr>
      <vt:lpstr>4.7.2 다층 퍼셉트론의 구조</vt:lpstr>
      <vt:lpstr>4.7.3 다층 퍼셉트론의 동작</vt:lpstr>
      <vt:lpstr>4.7.3 다층 퍼셉트론의 동작</vt:lpstr>
      <vt:lpstr>4.7.3 다층 퍼셉트론의 동작</vt:lpstr>
      <vt:lpstr>4.7.3 다층 퍼셉트론의 동작</vt:lpstr>
      <vt:lpstr>4.7.3 다층 퍼셉트론의 동작</vt:lpstr>
      <vt:lpstr>4.7.4 활성 함수</vt:lpstr>
      <vt:lpstr>4.7.4 활성 함수</vt:lpstr>
      <vt:lpstr>4.8 오류 역전파 알고리즘</vt:lpstr>
      <vt:lpstr>4.8.1 손실 함수 설계</vt:lpstr>
      <vt:lpstr>4.8.1 손실 함수 설계</vt:lpstr>
      <vt:lpstr>4.8.2 학습 알고리즘</vt:lpstr>
      <vt:lpstr>4.8.2 학습 알고리즘</vt:lpstr>
      <vt:lpstr>4.9 다층 퍼셉트론 프로그래밍</vt:lpstr>
      <vt:lpstr>4.9.1 sklearn의 필기 숫자 데이터셋</vt:lpstr>
      <vt:lpstr>4.9.1 sklearn의 필기 숫자 데이터셋</vt:lpstr>
      <vt:lpstr>4.9.1 sklearn의 필기 숫자 데이터셋</vt:lpstr>
      <vt:lpstr>4.9.2 MNIST 데이터셋으로 확장하기</vt:lpstr>
      <vt:lpstr>4.9.2 MNIST 데이터셋으로 확장하기</vt:lpstr>
      <vt:lpstr>4.9.2 MNIST 데이터셋으로 확장하기</vt:lpstr>
      <vt:lpstr>4.10 하이퍼 매개변수 최적화</vt:lpstr>
      <vt:lpstr>4.10.1 하이퍼 매개변수 살피기</vt:lpstr>
      <vt:lpstr>4.10.1 하이퍼 매개변수 살피기</vt:lpstr>
      <vt:lpstr>4.10.1 하이퍼 매개변수 살피기</vt:lpstr>
      <vt:lpstr>4.10.2 단일 하이퍼 매개변수 최적화: validation_curve 함수 이용</vt:lpstr>
      <vt:lpstr>4.10.2 단일 하이퍼 매개변수 최적화: validation_curve 함수 이용</vt:lpstr>
      <vt:lpstr>4.10.2 단일 하이퍼 매개변수 최적화: validation_curve 함수 이용</vt:lpstr>
      <vt:lpstr>4.10.2 단일 하이퍼 매개변수 최적화: validation_curve 함수 이용</vt:lpstr>
      <vt:lpstr>4.10.2 단일 하이퍼 매개변수 최적화: validation_curve 함수 이용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수찬 이</cp:lastModifiedBy>
  <cp:revision>313</cp:revision>
  <dcterms:created xsi:type="dcterms:W3CDTF">2006-10-05T04:04:58Z</dcterms:created>
  <dcterms:modified xsi:type="dcterms:W3CDTF">2025-04-10T01:46:03Z</dcterms:modified>
</cp:coreProperties>
</file>